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1" r:id="rId16"/>
    <p:sldId id="270" r:id="rId17"/>
    <p:sldId id="272" r:id="rId18"/>
    <p:sldId id="280" r:id="rId19"/>
    <p:sldId id="277" r:id="rId20"/>
    <p:sldId id="273" r:id="rId21"/>
    <p:sldId id="278" r:id="rId22"/>
    <p:sldId id="274" r:id="rId23"/>
    <p:sldId id="282" r:id="rId24"/>
    <p:sldId id="276" r:id="rId25"/>
    <p:sldId id="281" r:id="rId26"/>
    <p:sldId id="279" r:id="rId27"/>
    <p:sldId id="275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9933"/>
    <a:srgbClr val="1898A2"/>
    <a:srgbClr val="008A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70" autoAdjust="0"/>
    <p:restoredTop sz="93042" autoAdjust="0"/>
  </p:normalViewPr>
  <p:slideViewPr>
    <p:cSldViewPr>
      <p:cViewPr varScale="1">
        <p:scale>
          <a:sx n="73" d="100"/>
          <a:sy n="73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A872EF-CC87-48A2-80FE-7B571CF942C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0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4B9F0-EC91-4AC0-9346-22305FDEC22D}" type="slidenum">
              <a:rPr lang="en-US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Semplificare lo sviluppo.</a:t>
            </a:r>
          </a:p>
          <a:p>
            <a:pPr lvl="1"/>
            <a:r>
              <a:rPr lang="it-IT"/>
              <a:t>Permettere agli sviluppatori di concentrarsi sugli algoritmi ed i problemi funzionali invece che sulla tecnologia di basso livello. Si raggiunge l’obiettivo grazie alla libreria OO, alle gerarchie di namespaces.</a:t>
            </a:r>
          </a:p>
          <a:p>
            <a:endParaRPr lang="it-IT"/>
          </a:p>
          <a:p>
            <a:r>
              <a:rPr lang="en-US"/>
              <a:t>Unificare I modelli di programmazione – è necessario avere lo stesso livello di complessità fra i vari teams (VB, VC++, ecc.)</a:t>
            </a:r>
          </a:p>
          <a:p>
            <a:endParaRPr lang="en-US"/>
          </a:p>
          <a:p>
            <a:r>
              <a:rPr lang="en-US"/>
              <a:t>Standards per migliorare l’interoperabilità (XML)</a:t>
            </a:r>
          </a:p>
          <a:p>
            <a:endParaRPr lang="en-US"/>
          </a:p>
          <a:p>
            <a:r>
              <a:rPr lang="en-US"/>
              <a:t>Deployment</a:t>
            </a:r>
            <a:endParaRPr lang="en-US" b="1"/>
          </a:p>
          <a:p>
            <a:r>
              <a:rPr lang="en-US"/>
              <a:t>  si elimina il registry, gli applicativi sono autodescrittivi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4AFF8-1115-4904-A368-70D125BA008B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75D81-2FBA-4658-A81E-6DD2CBAAEA98}" type="slidenum">
              <a:rPr lang="en-US"/>
              <a:pPr/>
              <a:t>17</a:t>
            </a:fld>
            <a:endParaRPr 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BDB33-AD30-49A6-91F5-CC835C2D41EC}" type="slidenum">
              <a:rPr lang="en-US"/>
              <a:pPr/>
              <a:t>18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F7AE6-CA54-48D0-A775-D176C9EE7DC7}" type="slidenum">
              <a:rPr lang="en-US"/>
              <a:pPr/>
              <a:t>19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Vedere la cartella Demo3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57B35-927B-44CA-8507-8A104B59AECE}" type="slidenum">
              <a:rPr lang="en-US"/>
              <a:pPr/>
              <a:t>20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2B84F-31E8-47B3-9FA1-9ADA7C7A013A}" type="slidenum">
              <a:rPr lang="en-US"/>
              <a:pPr/>
              <a:t>21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Vedere la cartella Demo4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A1DFF-E070-4F03-B624-528ABFE1FBE1}" type="slidenum">
              <a:rPr lang="en-US"/>
              <a:pPr/>
              <a:t>22</a:t>
            </a:fld>
            <a:endParaRPr 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D6C11-9012-4AD5-AA00-B353A890CC9D}" type="slidenum">
              <a:rPr lang="en-US"/>
              <a:pPr/>
              <a:t>23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Vedere la cartella Demo5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0CB3C-2EE2-4F2C-9D93-AC93097B74CA}" type="slidenum">
              <a:rPr lang="en-US"/>
              <a:pPr/>
              <a:t>24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92A23-139F-4B11-98F0-21BB739ABE37}" type="slidenum">
              <a:rPr lang="en-US"/>
              <a:pPr/>
              <a:t>25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C64A4-0081-47F9-8FD5-FC0666D0E486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20F2B-E98B-47BC-A7EC-D5714962393C}" type="slidenum">
              <a:rPr lang="en-US"/>
              <a:pPr/>
              <a:t>26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Vedere la cartella Demo5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CE0AF-7C08-455A-B138-7E2E826077AC}" type="slidenum">
              <a:rPr lang="en-US"/>
              <a:pPr/>
              <a:t>27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Vedere la cartella Demo2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51007-9872-4263-B0AD-EF91B4593127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43E2D-1AB5-4214-85B1-E4B6300DA532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Vedere la cartella Demo1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78F07-5C64-4F68-AF9C-4A5B88B269DB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Il seguente diagramma illustra il processo usato per compilare ed eseguire il codice managed, cioè il codice che usa il CLR. Il codice sorgente CLR compliant è trasformato in MISL dal proprio compilatore. Prima di essere eseguito il MSIL è compilato al momento (JIT) nel codice nativo. Il JIT compila ogni volta che un metodo è richiesto (la prima volta) ma è anche possibile precompilare il MSIL (pre-JIT). In questo modo tutti i metodi sono compilati prima che l’applicazione sia letta.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A6B0A-DD51-4D27-96FC-6F5B14949895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13796-D36D-4621-B221-5C5D19CAE5AA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35CCF-2BC6-45C4-A2C6-10461602CDE0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26409-AD80-4E29-845A-01E66425F7F6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Vedere la cartella Demo2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16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15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00800" y="304800"/>
            <a:ext cx="1905000" cy="5334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562600" cy="5334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132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838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219200" y="1524000"/>
            <a:ext cx="34671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34671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10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838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4671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838700" y="1524000"/>
            <a:ext cx="34671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838700" y="3657600"/>
            <a:ext cx="34671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95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58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5593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98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89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41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04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2474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4737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46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24000"/>
            <a:ext cx="7086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accent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accent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4200"/>
            <a:ext cx="7467600" cy="838200"/>
          </a:xfrm>
        </p:spPr>
        <p:txBody>
          <a:bodyPr/>
          <a:lstStyle/>
          <a:p>
            <a:pPr algn="l"/>
            <a:r>
              <a:rPr lang="it-IT" sz="3600"/>
              <a:t>Demo</a:t>
            </a:r>
            <a:br>
              <a:rPr lang="it-IT" sz="3600"/>
            </a:br>
            <a:r>
              <a:rPr lang="it-IT" sz="2400"/>
              <a:t>HelloCS e HelloVB</a:t>
            </a:r>
            <a:endParaRPr lang="en-US" sz="2400"/>
          </a:p>
        </p:txBody>
      </p:sp>
      <p:pic>
        <p:nvPicPr>
          <p:cNvPr id="33796" name="Picture 4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3350" y="6296025"/>
            <a:ext cx="1333500" cy="56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Compilazione ed esecuzione</a:t>
            </a:r>
            <a:endParaRPr lang="en-US"/>
          </a:p>
        </p:txBody>
      </p:sp>
      <p:pic>
        <p:nvPicPr>
          <p:cNvPr id="25604" name="Picture 4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5253038" y="1927225"/>
            <a:ext cx="2971800" cy="914400"/>
            <a:chOff x="2928" y="1536"/>
            <a:chExt cx="1872" cy="576"/>
          </a:xfrm>
        </p:grpSpPr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3504" y="1536"/>
              <a:ext cx="1296" cy="576"/>
            </a:xfrm>
            <a:prstGeom prst="rect">
              <a:avLst/>
            </a:prstGeom>
            <a:gradFill rotWithShape="1">
              <a:gsLst>
                <a:gs pos="0">
                  <a:srgbClr val="33CCCC">
                    <a:gamma/>
                    <a:shade val="46275"/>
                    <a:invGamma/>
                  </a:srgbClr>
                </a:gs>
                <a:gs pos="50000">
                  <a:srgbClr val="33CCCC"/>
                </a:gs>
                <a:gs pos="100000">
                  <a:srgbClr val="33CC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15000"/>
                </a:spcBef>
              </a:pPr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MSIL</a:t>
              </a:r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2928" y="182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066800" y="2003425"/>
            <a:ext cx="1600200" cy="822325"/>
          </a:xfrm>
          <a:prstGeom prst="rect">
            <a:avLst/>
          </a:prstGeom>
          <a:gradFill rotWithShape="1">
            <a:gsLst>
              <a:gs pos="0">
                <a:srgbClr val="000080">
                  <a:gamma/>
                  <a:shade val="46275"/>
                  <a:invGamma/>
                </a:srgbClr>
              </a:gs>
              <a:gs pos="50000">
                <a:srgbClr val="000080"/>
              </a:gs>
              <a:gs pos="100000">
                <a:srgbClr val="00008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Codice sorgente</a:t>
            </a:r>
          </a:p>
        </p:txBody>
      </p:sp>
      <p:grpSp>
        <p:nvGrpSpPr>
          <p:cNvPr id="25627" name="Group 27"/>
          <p:cNvGrpSpPr>
            <a:grpSpLocks/>
          </p:cNvGrpSpPr>
          <p:nvPr/>
        </p:nvGrpSpPr>
        <p:grpSpPr bwMode="auto">
          <a:xfrm>
            <a:off x="2667000" y="2003425"/>
            <a:ext cx="2586038" cy="822325"/>
            <a:chOff x="1680" y="1262"/>
            <a:chExt cx="1629" cy="518"/>
          </a:xfrm>
        </p:grpSpPr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2205" y="1262"/>
              <a:ext cx="1104" cy="518"/>
            </a:xfrm>
            <a:prstGeom prst="rect">
              <a:avLst/>
            </a:prstGeom>
            <a:gradFill rotWithShape="1">
              <a:gsLst>
                <a:gs pos="0">
                  <a:srgbClr val="008080">
                    <a:gamma/>
                    <a:shade val="46275"/>
                    <a:invGamma/>
                  </a:srgbClr>
                </a:gs>
                <a:gs pos="50000">
                  <a:srgbClr val="008080"/>
                </a:gs>
                <a:gs pos="100000">
                  <a:srgbClr val="0080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15000"/>
                </a:spcBef>
              </a:pPr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Compila- zione</a:t>
              </a:r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>
              <a:off x="1680" y="1488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909638" y="1317625"/>
            <a:ext cx="7620000" cy="20574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392488" y="1393825"/>
            <a:ext cx="2163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Compilazione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167438" y="1927225"/>
            <a:ext cx="2057400" cy="457200"/>
          </a:xfrm>
          <a:prstGeom prst="rect">
            <a:avLst/>
          </a:pr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Codice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167438" y="2384425"/>
            <a:ext cx="2057400" cy="4572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Metadata</a:t>
            </a:r>
          </a:p>
        </p:txBody>
      </p:sp>
      <p:grpSp>
        <p:nvGrpSpPr>
          <p:cNvPr id="25617" name="Group 17"/>
          <p:cNvGrpSpPr>
            <a:grpSpLocks/>
          </p:cNvGrpSpPr>
          <p:nvPr/>
        </p:nvGrpSpPr>
        <p:grpSpPr bwMode="auto">
          <a:xfrm>
            <a:off x="3113088" y="4560888"/>
            <a:ext cx="3135312" cy="822325"/>
            <a:chOff x="1580" y="2907"/>
            <a:chExt cx="1975" cy="518"/>
          </a:xfrm>
        </p:grpSpPr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>
              <a:off x="1580" y="3179"/>
              <a:ext cx="8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2403" y="2907"/>
              <a:ext cx="1152" cy="518"/>
            </a:xfrm>
            <a:prstGeom prst="rect">
              <a:avLst/>
            </a:prstGeom>
            <a:gradFill rotWithShape="1">
              <a:gsLst>
                <a:gs pos="0">
                  <a:srgbClr val="666699">
                    <a:gamma/>
                    <a:shade val="46275"/>
                    <a:invGamma/>
                  </a:srgbClr>
                </a:gs>
                <a:gs pos="50000">
                  <a:srgbClr val="666699"/>
                </a:gs>
                <a:gs pos="100000">
                  <a:srgbClr val="66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15000"/>
                </a:spcBef>
              </a:pPr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Codice nativo</a:t>
              </a:r>
            </a:p>
          </p:txBody>
        </p:sp>
      </p:grp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090738" y="5584825"/>
            <a:ext cx="186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Esecuzione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1069975" y="4591050"/>
            <a:ext cx="2130425" cy="822325"/>
          </a:xfrm>
          <a:prstGeom prst="rect">
            <a:avLst/>
          </a:prstGeom>
          <a:gradFill rotWithShape="1">
            <a:gsLst>
              <a:gs pos="0">
                <a:srgbClr val="3366FF">
                  <a:gamma/>
                  <a:shade val="46275"/>
                  <a:invGamma/>
                </a:srgbClr>
              </a:gs>
              <a:gs pos="5000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Compilatore JIT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914400" y="4246563"/>
            <a:ext cx="5614988" cy="18288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5626" name="Freeform 26"/>
          <p:cNvSpPr>
            <a:spLocks/>
          </p:cNvSpPr>
          <p:nvPr/>
        </p:nvSpPr>
        <p:spPr bwMode="auto">
          <a:xfrm>
            <a:off x="1974850" y="2819400"/>
            <a:ext cx="5205413" cy="1757363"/>
          </a:xfrm>
          <a:custGeom>
            <a:avLst/>
            <a:gdLst>
              <a:gd name="T0" fmla="*/ 3159 w 3159"/>
              <a:gd name="T1" fmla="*/ 0 h 1107"/>
              <a:gd name="T2" fmla="*/ 2619 w 3159"/>
              <a:gd name="T3" fmla="*/ 567 h 1107"/>
              <a:gd name="T4" fmla="*/ 434 w 3159"/>
              <a:gd name="T5" fmla="*/ 659 h 1107"/>
              <a:gd name="T6" fmla="*/ 14 w 3159"/>
              <a:gd name="T7" fmla="*/ 1107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59" h="1107">
                <a:moveTo>
                  <a:pt x="3159" y="0"/>
                </a:moveTo>
                <a:cubicBezTo>
                  <a:pt x="3116" y="228"/>
                  <a:pt x="3073" y="457"/>
                  <a:pt x="2619" y="567"/>
                </a:cubicBezTo>
                <a:cubicBezTo>
                  <a:pt x="2165" y="677"/>
                  <a:pt x="868" y="569"/>
                  <a:pt x="434" y="659"/>
                </a:cubicBezTo>
                <a:cubicBezTo>
                  <a:pt x="0" y="749"/>
                  <a:pt x="7" y="928"/>
                  <a:pt x="14" y="110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 animBg="1"/>
      <p:bldP spid="25616" grpId="0" animBg="1"/>
      <p:bldP spid="256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905000" y="4648200"/>
            <a:ext cx="5181600" cy="4572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Common Language Runtime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.NET Framework</a:t>
            </a:r>
            <a:endParaRPr lang="en-US"/>
          </a:p>
        </p:txBody>
      </p:sp>
      <p:pic>
        <p:nvPicPr>
          <p:cNvPr id="27653" name="Picture 5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905000" y="3962400"/>
            <a:ext cx="5181600" cy="4572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Libreria di classi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905000" y="3200400"/>
            <a:ext cx="5181600" cy="4572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ADO.NET : dati e XML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1981200" y="2133600"/>
            <a:ext cx="2514600" cy="7620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it-IT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ASP.NET : Web Forms </a:t>
            </a:r>
          </a:p>
          <a:p>
            <a:pPr algn="ctr"/>
            <a:r>
              <a:rPr lang="it-IT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 servizi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572000" y="2133600"/>
            <a:ext cx="2514600" cy="7620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it-IT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Windows Forms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Common Language Runtime</a:t>
            </a:r>
            <a:endParaRPr lang="en-US"/>
          </a:p>
        </p:txBody>
      </p:sp>
      <p:pic>
        <p:nvPicPr>
          <p:cNvPr id="29700" name="Picture 4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12763" y="1176338"/>
            <a:ext cx="8021637" cy="451961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571500" indent="-571500"/>
            <a:r>
              <a:rPr lang="en-US"/>
              <a:t>Gestisce il codice in esecuzione</a:t>
            </a:r>
          </a:p>
          <a:p>
            <a:pPr marL="1028700" lvl="1" indent="-455613"/>
            <a:r>
              <a:rPr lang="en-US" sz="2400"/>
              <a:t>Tipi e accesso sicuro al codice</a:t>
            </a:r>
          </a:p>
          <a:p>
            <a:pPr marL="1028700" lvl="1" indent="-455613"/>
            <a:r>
              <a:rPr lang="en-US" sz="2400"/>
              <a:t>Garbage collection e gestione errori</a:t>
            </a:r>
          </a:p>
          <a:p>
            <a:pPr marL="1028700" lvl="1" indent="-455613"/>
            <a:endParaRPr lang="en-US" sz="900"/>
          </a:p>
          <a:p>
            <a:pPr marL="571500" indent="-571500"/>
            <a:r>
              <a:rPr lang="en-US"/>
              <a:t>Un type system comune</a:t>
            </a:r>
          </a:p>
          <a:p>
            <a:pPr marL="1028700" lvl="1" indent="-455613"/>
            <a:r>
              <a:rPr lang="en-US" sz="2400"/>
              <a:t>Value types (integer, float, ecc)</a:t>
            </a:r>
          </a:p>
          <a:p>
            <a:pPr marL="1028700" lvl="1" indent="-455613"/>
            <a:r>
              <a:rPr lang="en-US" sz="2400"/>
              <a:t>Reference types (Oggetti ed interfacce)</a:t>
            </a:r>
          </a:p>
          <a:p>
            <a:pPr marL="1028700" lvl="1" indent="-455613"/>
            <a:endParaRPr lang="en-US" sz="1000"/>
          </a:p>
          <a:p>
            <a:pPr marL="571500" indent="-571500"/>
            <a:r>
              <a:rPr lang="en-US"/>
              <a:t>Fornisce l’accesso alle risorse di sistema</a:t>
            </a:r>
          </a:p>
          <a:p>
            <a:pPr marL="1028700" lvl="1" indent="-455613"/>
            <a:r>
              <a:rPr lang="en-US" sz="2400"/>
              <a:t>Accesso nativo alle APIs</a:t>
            </a:r>
          </a:p>
          <a:p>
            <a:pPr marL="1028700" lvl="1" indent="-455613"/>
            <a:r>
              <a:rPr lang="en-US" sz="2400"/>
              <a:t>Integrazione con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Common Language Runtime</a:t>
            </a:r>
            <a:endParaRPr lang="en-US"/>
          </a:p>
        </p:txBody>
      </p:sp>
      <p:pic>
        <p:nvPicPr>
          <p:cNvPr id="31747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33400" y="1219200"/>
            <a:ext cx="7467600" cy="53340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it-IT" sz="3600" b="1">
              <a:latin typeface="Arial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838200" y="5638800"/>
            <a:ext cx="6705600" cy="7620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Class Loader</a:t>
            </a:r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838200" y="4419600"/>
            <a:ext cx="6705600" cy="1066800"/>
            <a:chOff x="528" y="2784"/>
            <a:chExt cx="4224" cy="672"/>
          </a:xfrm>
        </p:grpSpPr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528" y="2784"/>
              <a:ext cx="1344" cy="672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IL to Native</a:t>
              </a:r>
            </a:p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Compilers</a:t>
              </a:r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1968" y="2784"/>
              <a:ext cx="1344" cy="672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Code</a:t>
              </a:r>
            </a:p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Manager</a:t>
              </a:r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3408" y="2784"/>
              <a:ext cx="1344" cy="672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Garbage</a:t>
              </a:r>
            </a:p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Collector</a:t>
              </a:r>
            </a:p>
          </p:txBody>
        </p:sp>
      </p:grpSp>
      <p:grpSp>
        <p:nvGrpSpPr>
          <p:cNvPr id="31756" name="Group 12"/>
          <p:cNvGrpSpPr>
            <a:grpSpLocks/>
          </p:cNvGrpSpPr>
          <p:nvPr/>
        </p:nvGrpSpPr>
        <p:grpSpPr bwMode="auto">
          <a:xfrm>
            <a:off x="838200" y="3657600"/>
            <a:ext cx="6705600" cy="609600"/>
            <a:chOff x="528" y="2304"/>
            <a:chExt cx="4224" cy="384"/>
          </a:xfrm>
        </p:grpSpPr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528" y="2304"/>
              <a:ext cx="2064" cy="384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Security Engine</a:t>
              </a:r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2688" y="2304"/>
              <a:ext cx="2064" cy="384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Debug Engine</a:t>
              </a:r>
            </a:p>
          </p:txBody>
        </p:sp>
      </p:grpSp>
      <p:grpSp>
        <p:nvGrpSpPr>
          <p:cNvPr id="31759" name="Group 15"/>
          <p:cNvGrpSpPr>
            <a:grpSpLocks/>
          </p:cNvGrpSpPr>
          <p:nvPr/>
        </p:nvGrpSpPr>
        <p:grpSpPr bwMode="auto">
          <a:xfrm>
            <a:off x="838200" y="2895600"/>
            <a:ext cx="6705600" cy="609600"/>
            <a:chOff x="528" y="1824"/>
            <a:chExt cx="4224" cy="384"/>
          </a:xfrm>
        </p:grpSpPr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528" y="1824"/>
              <a:ext cx="2064" cy="384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Type Checker</a:t>
              </a:r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2688" y="1824"/>
              <a:ext cx="2064" cy="384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Exception Manager</a:t>
              </a:r>
            </a:p>
          </p:txBody>
        </p:sp>
      </p:grpSp>
      <p:grpSp>
        <p:nvGrpSpPr>
          <p:cNvPr id="31762" name="Group 18"/>
          <p:cNvGrpSpPr>
            <a:grpSpLocks/>
          </p:cNvGrpSpPr>
          <p:nvPr/>
        </p:nvGrpSpPr>
        <p:grpSpPr bwMode="auto">
          <a:xfrm>
            <a:off x="838200" y="2133600"/>
            <a:ext cx="6705600" cy="609600"/>
            <a:chOff x="528" y="1344"/>
            <a:chExt cx="4224" cy="384"/>
          </a:xfrm>
        </p:grpSpPr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528" y="1344"/>
              <a:ext cx="2064" cy="384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Thread Support</a:t>
              </a:r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2688" y="1344"/>
              <a:ext cx="2064" cy="384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COM Marshaler</a:t>
              </a:r>
            </a:p>
          </p:txBody>
        </p:sp>
      </p:grp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838200" y="1447800"/>
            <a:ext cx="6705600" cy="5334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Base Class Library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 autoUpdateAnimBg="0"/>
      <p:bldP spid="3176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4200"/>
            <a:ext cx="7467600" cy="838200"/>
          </a:xfrm>
        </p:spPr>
        <p:txBody>
          <a:bodyPr/>
          <a:lstStyle/>
          <a:p>
            <a:pPr algn="l"/>
            <a:r>
              <a:rPr lang="it-IT" sz="3600"/>
              <a:t>Demo</a:t>
            </a:r>
            <a:br>
              <a:rPr lang="it-IT" sz="3600"/>
            </a:br>
            <a:r>
              <a:rPr lang="it-IT" sz="2400"/>
              <a:t>Multi-linguaggio, ereditarietà e eccezioni</a:t>
            </a:r>
            <a:endParaRPr lang="en-US" sz="2400"/>
          </a:p>
        </p:txBody>
      </p:sp>
      <p:pic>
        <p:nvPicPr>
          <p:cNvPr id="38915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3350" y="6296025"/>
            <a:ext cx="1333500" cy="56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Namespaces</a:t>
            </a:r>
            <a:endParaRPr lang="en-US"/>
          </a:p>
        </p:txBody>
      </p:sp>
      <p:pic>
        <p:nvPicPr>
          <p:cNvPr id="36867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214313" y="4899025"/>
            <a:ext cx="8208962" cy="173513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Ctr="1">
            <a:flatTx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 </a:t>
            </a: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228600" y="3635375"/>
            <a:ext cx="4027488" cy="1096963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Ctr="1">
            <a:flatTx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System.Data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392613" y="3635375"/>
            <a:ext cx="4027487" cy="1096963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Ctr="1">
            <a:flatTx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System.Xml</a:t>
            </a: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228600" y="1168400"/>
            <a:ext cx="4027488" cy="2339975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Ctr="1">
            <a:flatTx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System.Web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376238" y="6246813"/>
            <a:ext cx="1831975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Globalization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376238" y="5924550"/>
            <a:ext cx="1831975" cy="257175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Diagnostics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376238" y="5600700"/>
            <a:ext cx="1831975" cy="258763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Configuration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376238" y="5278438"/>
            <a:ext cx="1831975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Collections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2354263" y="6246813"/>
            <a:ext cx="1758950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Resources</a:t>
            </a:r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2354263" y="5924550"/>
            <a:ext cx="1758950" cy="257175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Reflection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2354263" y="5600700"/>
            <a:ext cx="1758950" cy="258763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Net</a:t>
            </a:r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2354263" y="5278438"/>
            <a:ext cx="1758950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IO</a:t>
            </a:r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4256088" y="6246813"/>
            <a:ext cx="1831975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Threading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4256088" y="5924550"/>
            <a:ext cx="1831975" cy="257175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Text</a:t>
            </a:r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4256088" y="5600700"/>
            <a:ext cx="1831975" cy="258763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ServiceProcess</a:t>
            </a:r>
          </a:p>
        </p:txBody>
      </p:sp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4256088" y="5278438"/>
            <a:ext cx="1831975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Security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376238" y="4344988"/>
            <a:ext cx="1781175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OleDb</a:t>
            </a:r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376238" y="4022725"/>
            <a:ext cx="1781175" cy="257175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Common</a:t>
            </a:r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auto">
          <a:xfrm>
            <a:off x="2305050" y="4344988"/>
            <a:ext cx="1779588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SqlTypes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2305050" y="4022725"/>
            <a:ext cx="1779588" cy="257175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SqlClient</a:t>
            </a:r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4540250" y="4344988"/>
            <a:ext cx="1779588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XPath</a:t>
            </a:r>
          </a:p>
        </p:txBody>
      </p:sp>
      <p:sp>
        <p:nvSpPr>
          <p:cNvPr id="36905" name="Rectangle 41"/>
          <p:cNvSpPr>
            <a:spLocks noChangeArrowheads="1"/>
          </p:cNvSpPr>
          <p:nvPr/>
        </p:nvSpPr>
        <p:spPr bwMode="auto">
          <a:xfrm>
            <a:off x="4540250" y="4022725"/>
            <a:ext cx="1779588" cy="257175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Schema</a:t>
            </a:r>
          </a:p>
        </p:txBody>
      </p:sp>
      <p:sp>
        <p:nvSpPr>
          <p:cNvPr id="36906" name="Rectangle 42"/>
          <p:cNvSpPr>
            <a:spLocks noChangeArrowheads="1"/>
          </p:cNvSpPr>
          <p:nvPr/>
        </p:nvSpPr>
        <p:spPr bwMode="auto">
          <a:xfrm>
            <a:off x="6246813" y="5278438"/>
            <a:ext cx="1978025" cy="1227137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Runtime</a:t>
            </a:r>
          </a:p>
        </p:txBody>
      </p:sp>
      <p:sp>
        <p:nvSpPr>
          <p:cNvPr id="36907" name="Rectangle 43"/>
          <p:cNvSpPr>
            <a:spLocks noChangeArrowheads="1"/>
          </p:cNvSpPr>
          <p:nvPr/>
        </p:nvSpPr>
        <p:spPr bwMode="auto">
          <a:xfrm>
            <a:off x="6307138" y="5537200"/>
            <a:ext cx="1819275" cy="257175"/>
          </a:xfrm>
          <a:prstGeom prst="rect">
            <a:avLst/>
          </a:prstGeom>
          <a:solidFill>
            <a:schemeClr val="hlink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/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InteropServices</a:t>
            </a:r>
          </a:p>
        </p:txBody>
      </p:sp>
      <p:sp>
        <p:nvSpPr>
          <p:cNvPr id="36908" name="Rectangle 44"/>
          <p:cNvSpPr>
            <a:spLocks noChangeArrowheads="1"/>
          </p:cNvSpPr>
          <p:nvPr/>
        </p:nvSpPr>
        <p:spPr bwMode="auto">
          <a:xfrm>
            <a:off x="6307138" y="5859463"/>
            <a:ext cx="1819275" cy="258762"/>
          </a:xfrm>
          <a:prstGeom prst="rect">
            <a:avLst/>
          </a:prstGeom>
          <a:solidFill>
            <a:schemeClr val="hlink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/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Remoting</a:t>
            </a:r>
          </a:p>
        </p:txBody>
      </p:sp>
      <p:sp>
        <p:nvSpPr>
          <p:cNvPr id="36909" name="Rectangle 45"/>
          <p:cNvSpPr>
            <a:spLocks noChangeArrowheads="1"/>
          </p:cNvSpPr>
          <p:nvPr/>
        </p:nvSpPr>
        <p:spPr bwMode="auto">
          <a:xfrm>
            <a:off x="6307138" y="6181725"/>
            <a:ext cx="1819275" cy="258763"/>
          </a:xfrm>
          <a:prstGeom prst="rect">
            <a:avLst/>
          </a:prstGeom>
          <a:solidFill>
            <a:schemeClr val="hlink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/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Serialization</a:t>
            </a:r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376238" y="3155950"/>
            <a:ext cx="1781175" cy="258763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Configuration</a:t>
            </a:r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2305050" y="3155950"/>
            <a:ext cx="1779588" cy="258763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SessionState</a:t>
            </a:r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376238" y="2833688"/>
            <a:ext cx="1781175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Caching	</a:t>
            </a:r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2305050" y="2833688"/>
            <a:ext cx="1779588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Security</a:t>
            </a:r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376238" y="1543050"/>
            <a:ext cx="1781175" cy="1225550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Services</a:t>
            </a:r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auto">
          <a:xfrm>
            <a:off x="450850" y="1801813"/>
            <a:ext cx="1636713" cy="257175"/>
          </a:xfrm>
          <a:prstGeom prst="rect">
            <a:avLst/>
          </a:prstGeom>
          <a:solidFill>
            <a:schemeClr val="hlink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/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Description</a:t>
            </a:r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450850" y="2124075"/>
            <a:ext cx="1636713" cy="258763"/>
          </a:xfrm>
          <a:prstGeom prst="rect">
            <a:avLst/>
          </a:prstGeom>
          <a:solidFill>
            <a:schemeClr val="hlink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/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Discovery</a:t>
            </a:r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450850" y="2446338"/>
            <a:ext cx="1636713" cy="258762"/>
          </a:xfrm>
          <a:prstGeom prst="rect">
            <a:avLst/>
          </a:prstGeom>
          <a:solidFill>
            <a:schemeClr val="hlink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/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Protocols</a:t>
            </a:r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2305050" y="1543050"/>
            <a:ext cx="1779588" cy="1225550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UI</a:t>
            </a:r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2379663" y="1801813"/>
            <a:ext cx="1635125" cy="257175"/>
          </a:xfrm>
          <a:prstGeom prst="rect">
            <a:avLst/>
          </a:prstGeom>
          <a:solidFill>
            <a:schemeClr val="hlink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/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HtmlControls</a:t>
            </a:r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2379663" y="2124075"/>
            <a:ext cx="1635125" cy="581025"/>
          </a:xfrm>
          <a:prstGeom prst="rect">
            <a:avLst/>
          </a:prstGeom>
          <a:solidFill>
            <a:schemeClr val="hlink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/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WebControls</a:t>
            </a:r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4392613" y="2459038"/>
            <a:ext cx="4019550" cy="1049337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Ctr="1">
            <a:flatTx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System.Drawing</a:t>
            </a:r>
          </a:p>
        </p:txBody>
      </p:sp>
      <p:sp>
        <p:nvSpPr>
          <p:cNvPr id="36922" name="Rectangle 58"/>
          <p:cNvSpPr>
            <a:spLocks noChangeArrowheads="1"/>
          </p:cNvSpPr>
          <p:nvPr/>
        </p:nvSpPr>
        <p:spPr bwMode="auto">
          <a:xfrm>
            <a:off x="4540250" y="3155950"/>
            <a:ext cx="1779588" cy="258763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Imaging</a:t>
            </a:r>
          </a:p>
        </p:txBody>
      </p:sp>
      <p:sp>
        <p:nvSpPr>
          <p:cNvPr id="36923" name="Rectangle 59"/>
          <p:cNvSpPr>
            <a:spLocks noChangeArrowheads="1"/>
          </p:cNvSpPr>
          <p:nvPr/>
        </p:nvSpPr>
        <p:spPr bwMode="auto">
          <a:xfrm>
            <a:off x="4540250" y="2833688"/>
            <a:ext cx="1779588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Drawing2D	</a:t>
            </a:r>
          </a:p>
        </p:txBody>
      </p:sp>
      <p:sp>
        <p:nvSpPr>
          <p:cNvPr id="36924" name="Rectangle 60"/>
          <p:cNvSpPr>
            <a:spLocks noChangeArrowheads="1"/>
          </p:cNvSpPr>
          <p:nvPr/>
        </p:nvSpPr>
        <p:spPr bwMode="auto">
          <a:xfrm>
            <a:off x="6469063" y="3143250"/>
            <a:ext cx="1743075" cy="271463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Text</a:t>
            </a:r>
          </a:p>
        </p:txBody>
      </p:sp>
      <p:sp>
        <p:nvSpPr>
          <p:cNvPr id="36925" name="Rectangle 61"/>
          <p:cNvSpPr>
            <a:spLocks noChangeArrowheads="1"/>
          </p:cNvSpPr>
          <p:nvPr/>
        </p:nvSpPr>
        <p:spPr bwMode="auto">
          <a:xfrm>
            <a:off x="6469063" y="2833688"/>
            <a:ext cx="1743075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Printing</a:t>
            </a:r>
          </a:p>
        </p:txBody>
      </p:sp>
      <p:sp>
        <p:nvSpPr>
          <p:cNvPr id="36926" name="Rectangle 62"/>
          <p:cNvSpPr>
            <a:spLocks noChangeArrowheads="1"/>
          </p:cNvSpPr>
          <p:nvPr/>
        </p:nvSpPr>
        <p:spPr bwMode="auto">
          <a:xfrm>
            <a:off x="4392613" y="1168400"/>
            <a:ext cx="4019550" cy="116205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Ctr="1">
            <a:flatTx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System.Windows.Forms</a:t>
            </a:r>
          </a:p>
        </p:txBody>
      </p:sp>
      <p:sp>
        <p:nvSpPr>
          <p:cNvPr id="36927" name="Rectangle 63"/>
          <p:cNvSpPr>
            <a:spLocks noChangeArrowheads="1"/>
          </p:cNvSpPr>
          <p:nvPr/>
        </p:nvSpPr>
        <p:spPr bwMode="auto">
          <a:xfrm>
            <a:off x="4540250" y="1543050"/>
            <a:ext cx="1409700" cy="646113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Design	</a:t>
            </a:r>
          </a:p>
        </p:txBody>
      </p: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6097588" y="1543050"/>
            <a:ext cx="2089150" cy="646113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ComponentModel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6457950" y="4344988"/>
            <a:ext cx="1779588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XPath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6457950" y="4027488"/>
            <a:ext cx="1779588" cy="258762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Serialization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Data e XML</a:t>
            </a:r>
            <a:endParaRPr lang="en-US"/>
          </a:p>
        </p:txBody>
      </p:sp>
      <p:pic>
        <p:nvPicPr>
          <p:cNvPr id="40963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239000" cy="47609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571500" indent="-571500"/>
            <a:r>
              <a:rPr lang="en-US"/>
              <a:t>Managed Providers</a:t>
            </a:r>
          </a:p>
          <a:p>
            <a:pPr marL="1028700" lvl="1" indent="-455613"/>
            <a:r>
              <a:rPr lang="en-US" sz="2000"/>
              <a:t>Accesso ai dati ottimizzato</a:t>
            </a:r>
          </a:p>
          <a:p>
            <a:pPr marL="1028700" lvl="1" indent="-455613"/>
            <a:r>
              <a:rPr lang="it-IT" sz="2000"/>
              <a:t>Sql.NET e OleDb.NET</a:t>
            </a:r>
            <a:endParaRPr lang="en-US" sz="2000"/>
          </a:p>
          <a:p>
            <a:pPr marL="1428750" lvl="2" indent="-398463"/>
            <a:endParaRPr lang="en-US"/>
          </a:p>
          <a:p>
            <a:pPr marL="571500" indent="-571500"/>
            <a:r>
              <a:rPr lang="en-US"/>
              <a:t>ADO.NET</a:t>
            </a:r>
          </a:p>
          <a:p>
            <a:pPr marL="1028700" lvl="1" indent="-455613"/>
            <a:r>
              <a:rPr lang="en-US" sz="2000"/>
              <a:t>DataSet – Buffer in memoria</a:t>
            </a:r>
          </a:p>
          <a:p>
            <a:pPr marL="1028700" lvl="1" indent="-455613"/>
            <a:r>
              <a:rPr lang="en-US" sz="2000"/>
              <a:t>DataReader – Simile al RecordSet</a:t>
            </a:r>
          </a:p>
          <a:p>
            <a:pPr marL="1028700" lvl="1" indent="-455613"/>
            <a:endParaRPr lang="en-US"/>
          </a:p>
          <a:p>
            <a:pPr marL="571500" indent="-571500"/>
            <a:r>
              <a:rPr lang="en-US"/>
              <a:t>System.Xml</a:t>
            </a:r>
          </a:p>
          <a:p>
            <a:pPr marL="1028700" lvl="1" indent="-455613"/>
            <a:r>
              <a:rPr lang="en-US" sz="2000"/>
              <a:t>Supporto completo agli standards</a:t>
            </a:r>
          </a:p>
          <a:p>
            <a:pPr marL="1028700" lvl="1" indent="-455613"/>
            <a:r>
              <a:rPr lang="en-US" sz="2000"/>
              <a:t>XSLT 1.0, XPath 1.0, XSD 1.0, DOM2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08" name="Rectangle 64"/>
          <p:cNvSpPr>
            <a:spLocks noChangeArrowheads="1"/>
          </p:cNvSpPr>
          <p:nvPr/>
        </p:nvSpPr>
        <p:spPr bwMode="auto">
          <a:xfrm>
            <a:off x="1371600" y="2895600"/>
            <a:ext cx="5943600" cy="15240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Ctr="1">
            <a:flatTx/>
          </a:bodyPr>
          <a:lstStyle/>
          <a:p>
            <a:pPr algn="ctr"/>
            <a:endParaRPr lang="it-IT" sz="1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Managed Providers</a:t>
            </a:r>
            <a:endParaRPr lang="en-US"/>
          </a:p>
        </p:txBody>
      </p:sp>
      <p:pic>
        <p:nvPicPr>
          <p:cNvPr id="57347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3733800" y="3581400"/>
            <a:ext cx="1047750" cy="252413"/>
          </a:xfrm>
          <a:prstGeom prst="leftRightArrow">
            <a:avLst>
              <a:gd name="adj1" fmla="val 50000"/>
              <a:gd name="adj2" fmla="val 83019"/>
            </a:avLst>
          </a:prstGeom>
          <a:solidFill>
            <a:schemeClr val="hlink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7915" tIns="23957" rIns="47915" bIns="23957">
            <a:spAutoFit/>
          </a:bodyPr>
          <a:lstStyle/>
          <a:p>
            <a:endParaRPr lang="it-IT"/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4013200" y="3594100"/>
            <a:ext cx="49847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7915" tIns="23957" rIns="47915" bIns="23957">
            <a:spAutoFit/>
          </a:bodyPr>
          <a:lstStyle>
            <a:lvl1pPr defTabSz="4794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39713" defTabSz="4794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79425" defTabSz="479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19138" defTabSz="479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8850" defTabSz="4794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416050" defTabSz="479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873250" defTabSz="479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330450" defTabSz="479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787650" defTabSz="479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1">
                <a:latin typeface="Verdana" pitchFamily="34" charset="0"/>
              </a:rPr>
              <a:t>Sync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5245100" y="2732088"/>
            <a:ext cx="11953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>
            <a:lvl1pPr defTabSz="4794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39713" defTabSz="4794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79425" defTabSz="479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19138" defTabSz="479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8850" defTabSz="4794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416050" defTabSz="479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873250" defTabSz="479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330450" defTabSz="479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787650" defTabSz="479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it-IT" sz="1300" b="1">
              <a:latin typeface="Verdana" pitchFamily="34" charset="0"/>
            </a:endParaRPr>
          </a:p>
        </p:txBody>
      </p:sp>
      <p:sp>
        <p:nvSpPr>
          <p:cNvPr id="57409" name="Rectangle 65"/>
          <p:cNvSpPr>
            <a:spLocks noChangeArrowheads="1"/>
          </p:cNvSpPr>
          <p:nvPr/>
        </p:nvSpPr>
        <p:spPr bwMode="auto">
          <a:xfrm>
            <a:off x="1676400" y="3200400"/>
            <a:ext cx="1981200" cy="990600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pPr algn="ctr"/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DataSet</a:t>
            </a:r>
          </a:p>
        </p:txBody>
      </p:sp>
      <p:sp>
        <p:nvSpPr>
          <p:cNvPr id="57406" name="Rectangle 62"/>
          <p:cNvSpPr>
            <a:spLocks noChangeArrowheads="1"/>
          </p:cNvSpPr>
          <p:nvPr/>
        </p:nvSpPr>
        <p:spPr bwMode="auto">
          <a:xfrm>
            <a:off x="1981200" y="1752600"/>
            <a:ext cx="1752600" cy="6858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Ctr="1">
            <a:flatTx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Controlli</a:t>
            </a:r>
          </a:p>
          <a:p>
            <a:pPr algn="ctr"/>
            <a:r>
              <a:rPr lang="it-IT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Designers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7407" name="Rectangle 63"/>
          <p:cNvSpPr>
            <a:spLocks noChangeArrowheads="1"/>
          </p:cNvSpPr>
          <p:nvPr/>
        </p:nvSpPr>
        <p:spPr bwMode="auto">
          <a:xfrm>
            <a:off x="5029200" y="1676400"/>
            <a:ext cx="1752600" cy="6858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Ctr="1">
            <a:flatTx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XSL/T, X-Path</a:t>
            </a:r>
          </a:p>
          <a:p>
            <a:pPr algn="ctr"/>
            <a:r>
              <a:rPr lang="it-IT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Validazioni,...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7410" name="Rectangle 66"/>
          <p:cNvSpPr>
            <a:spLocks noChangeArrowheads="1"/>
          </p:cNvSpPr>
          <p:nvPr/>
        </p:nvSpPr>
        <p:spPr bwMode="auto">
          <a:xfrm>
            <a:off x="4800600" y="3200400"/>
            <a:ext cx="2286000" cy="990600"/>
          </a:xfrm>
          <a:prstGeom prst="rect">
            <a:avLst/>
          </a:prstGeom>
          <a:solidFill>
            <a:schemeClr val="hlink">
              <a:alpha val="89999"/>
            </a:schemeClr>
          </a:solidFill>
          <a:ln w="12700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flatTx/>
          </a:bodyPr>
          <a:lstStyle/>
          <a:p>
            <a:pPr algn="ctr"/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XmlDataDocument</a:t>
            </a:r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2895600" y="2438400"/>
            <a:ext cx="0" cy="68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411" name="Line 67"/>
          <p:cNvSpPr>
            <a:spLocks noChangeShapeType="1"/>
          </p:cNvSpPr>
          <p:nvPr/>
        </p:nvSpPr>
        <p:spPr bwMode="auto">
          <a:xfrm>
            <a:off x="5943600" y="2362200"/>
            <a:ext cx="0" cy="68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2609850" y="3597275"/>
            <a:ext cx="322263" cy="21748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2690813" y="3597275"/>
            <a:ext cx="1587" cy="217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2771775" y="3597275"/>
            <a:ext cx="1588" cy="217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2851150" y="3597275"/>
            <a:ext cx="1588" cy="217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09850" y="3670300"/>
            <a:ext cx="32226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2609850" y="3741738"/>
            <a:ext cx="32226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2971800" y="3741738"/>
            <a:ext cx="322263" cy="217487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3052763" y="3741738"/>
            <a:ext cx="1587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3133725" y="3741738"/>
            <a:ext cx="1588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3213100" y="3741738"/>
            <a:ext cx="1588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2971800" y="3814763"/>
            <a:ext cx="32226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2971800" y="3886200"/>
            <a:ext cx="32226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75" name="Rectangle 31"/>
          <p:cNvSpPr>
            <a:spLocks noChangeArrowheads="1"/>
          </p:cNvSpPr>
          <p:nvPr/>
        </p:nvSpPr>
        <p:spPr bwMode="auto">
          <a:xfrm>
            <a:off x="2247900" y="3741738"/>
            <a:ext cx="322263" cy="217487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2328863" y="3741738"/>
            <a:ext cx="1587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2409825" y="3741738"/>
            <a:ext cx="1588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2489200" y="3741738"/>
            <a:ext cx="1588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2247900" y="3814763"/>
            <a:ext cx="32226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sp>
        <p:nvSpPr>
          <p:cNvPr id="57380" name="Line 36"/>
          <p:cNvSpPr>
            <a:spLocks noChangeShapeType="1"/>
          </p:cNvSpPr>
          <p:nvPr/>
        </p:nvSpPr>
        <p:spPr bwMode="auto">
          <a:xfrm>
            <a:off x="2247900" y="3886200"/>
            <a:ext cx="32226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  <p:grpSp>
        <p:nvGrpSpPr>
          <p:cNvPr id="57413" name="Group 69"/>
          <p:cNvGrpSpPr>
            <a:grpSpLocks/>
          </p:cNvGrpSpPr>
          <p:nvPr/>
        </p:nvGrpSpPr>
        <p:grpSpPr bwMode="auto">
          <a:xfrm>
            <a:off x="5638800" y="3505200"/>
            <a:ext cx="609600" cy="406400"/>
            <a:chOff x="2130" y="1329"/>
            <a:chExt cx="177" cy="160"/>
          </a:xfrm>
        </p:grpSpPr>
        <p:sp>
          <p:nvSpPr>
            <p:cNvPr id="57414" name="AutoShape 70"/>
            <p:cNvSpPr>
              <a:spLocks noChangeArrowheads="1"/>
            </p:cNvSpPr>
            <p:nvPr/>
          </p:nvSpPr>
          <p:spPr bwMode="auto">
            <a:xfrm>
              <a:off x="2231" y="1329"/>
              <a:ext cx="25" cy="23"/>
            </a:xfrm>
            <a:prstGeom prst="flowChartConnector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107" tIns="12553" rIns="25107" bIns="12553" anchor="ctr"/>
            <a:lstStyle/>
            <a:p>
              <a:endParaRPr lang="it-IT"/>
            </a:p>
          </p:txBody>
        </p:sp>
        <p:sp>
          <p:nvSpPr>
            <p:cNvPr id="57415" name="AutoShape 71"/>
            <p:cNvSpPr>
              <a:spLocks noChangeArrowheads="1"/>
            </p:cNvSpPr>
            <p:nvPr/>
          </p:nvSpPr>
          <p:spPr bwMode="auto">
            <a:xfrm>
              <a:off x="2282" y="1398"/>
              <a:ext cx="25" cy="22"/>
            </a:xfrm>
            <a:prstGeom prst="flowChartConnector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107" tIns="12553" rIns="25107" bIns="12553" anchor="ctr"/>
            <a:lstStyle/>
            <a:p>
              <a:endParaRPr lang="it-IT"/>
            </a:p>
          </p:txBody>
        </p:sp>
        <p:sp>
          <p:nvSpPr>
            <p:cNvPr id="57416" name="AutoShape 72"/>
            <p:cNvSpPr>
              <a:spLocks noChangeArrowheads="1"/>
            </p:cNvSpPr>
            <p:nvPr/>
          </p:nvSpPr>
          <p:spPr bwMode="auto">
            <a:xfrm>
              <a:off x="2181" y="1398"/>
              <a:ext cx="25" cy="22"/>
            </a:xfrm>
            <a:prstGeom prst="flowChartConnector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107" tIns="12553" rIns="25107" bIns="12553" anchor="ctr"/>
            <a:lstStyle/>
            <a:p>
              <a:endParaRPr lang="it-IT"/>
            </a:p>
          </p:txBody>
        </p:sp>
        <p:sp>
          <p:nvSpPr>
            <p:cNvPr id="57417" name="AutoShape 73"/>
            <p:cNvSpPr>
              <a:spLocks noChangeArrowheads="1"/>
            </p:cNvSpPr>
            <p:nvPr/>
          </p:nvSpPr>
          <p:spPr bwMode="auto">
            <a:xfrm>
              <a:off x="2231" y="1466"/>
              <a:ext cx="25" cy="23"/>
            </a:xfrm>
            <a:prstGeom prst="flowChartConnector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107" tIns="12553" rIns="25107" bIns="12553" anchor="ctr"/>
            <a:lstStyle/>
            <a:p>
              <a:endParaRPr lang="it-IT"/>
            </a:p>
          </p:txBody>
        </p:sp>
        <p:sp>
          <p:nvSpPr>
            <p:cNvPr id="57418" name="AutoShape 74"/>
            <p:cNvSpPr>
              <a:spLocks noChangeArrowheads="1"/>
            </p:cNvSpPr>
            <p:nvPr/>
          </p:nvSpPr>
          <p:spPr bwMode="auto">
            <a:xfrm>
              <a:off x="2130" y="1466"/>
              <a:ext cx="25" cy="23"/>
            </a:xfrm>
            <a:prstGeom prst="flowChartConnector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107" tIns="12553" rIns="25107" bIns="12553" anchor="ctr"/>
            <a:lstStyle/>
            <a:p>
              <a:endParaRPr lang="it-IT"/>
            </a:p>
          </p:txBody>
        </p:sp>
        <p:sp>
          <p:nvSpPr>
            <p:cNvPr id="57419" name="Line 75"/>
            <p:cNvSpPr>
              <a:spLocks noChangeShapeType="1"/>
            </p:cNvSpPr>
            <p:nvPr/>
          </p:nvSpPr>
          <p:spPr bwMode="auto">
            <a:xfrm flipV="1">
              <a:off x="2130" y="1352"/>
              <a:ext cx="101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107" tIns="12553" rIns="25107" bIns="12553" anchor="ctr"/>
            <a:lstStyle/>
            <a:p>
              <a:endParaRPr lang="it-IT"/>
            </a:p>
          </p:txBody>
        </p:sp>
        <p:sp>
          <p:nvSpPr>
            <p:cNvPr id="57420" name="Line 76"/>
            <p:cNvSpPr>
              <a:spLocks noChangeShapeType="1"/>
            </p:cNvSpPr>
            <p:nvPr/>
          </p:nvSpPr>
          <p:spPr bwMode="auto">
            <a:xfrm flipH="1" flipV="1">
              <a:off x="2206" y="1420"/>
              <a:ext cx="50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107" tIns="12553" rIns="25107" bIns="12553" anchor="ctr"/>
            <a:lstStyle/>
            <a:p>
              <a:endParaRPr lang="it-IT"/>
            </a:p>
          </p:txBody>
        </p:sp>
        <p:sp>
          <p:nvSpPr>
            <p:cNvPr id="57421" name="Line 77"/>
            <p:cNvSpPr>
              <a:spLocks noChangeShapeType="1"/>
            </p:cNvSpPr>
            <p:nvPr/>
          </p:nvSpPr>
          <p:spPr bwMode="auto">
            <a:xfrm flipH="1" flipV="1">
              <a:off x="2256" y="1352"/>
              <a:ext cx="5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107" tIns="12553" rIns="25107" bIns="12553" anchor="ctr"/>
            <a:lstStyle/>
            <a:p>
              <a:endParaRPr lang="it-IT"/>
            </a:p>
          </p:txBody>
        </p:sp>
      </p:grpSp>
      <p:sp>
        <p:nvSpPr>
          <p:cNvPr id="57423" name="Rectangle 79"/>
          <p:cNvSpPr>
            <a:spLocks noChangeArrowheads="1"/>
          </p:cNvSpPr>
          <p:nvPr/>
        </p:nvSpPr>
        <p:spPr bwMode="auto">
          <a:xfrm>
            <a:off x="1828800" y="4800600"/>
            <a:ext cx="1752600" cy="6858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Ctr="1">
            <a:flatTx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Managed </a:t>
            </a:r>
          </a:p>
          <a:p>
            <a:pPr algn="ctr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provider</a:t>
            </a:r>
          </a:p>
        </p:txBody>
      </p:sp>
      <p:sp>
        <p:nvSpPr>
          <p:cNvPr id="57424" name="Line 80"/>
          <p:cNvSpPr>
            <a:spLocks noChangeShapeType="1"/>
          </p:cNvSpPr>
          <p:nvPr/>
        </p:nvSpPr>
        <p:spPr bwMode="auto">
          <a:xfrm>
            <a:off x="2743200" y="4191000"/>
            <a:ext cx="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107" tIns="12553" rIns="25107" bIns="12553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4200"/>
            <a:ext cx="7467600" cy="838200"/>
          </a:xfrm>
        </p:spPr>
        <p:txBody>
          <a:bodyPr/>
          <a:lstStyle/>
          <a:p>
            <a:pPr algn="l"/>
            <a:r>
              <a:rPr lang="it-IT" sz="3600"/>
              <a:t>Demo</a:t>
            </a:r>
            <a:br>
              <a:rPr lang="it-IT" sz="3600"/>
            </a:br>
            <a:r>
              <a:rPr lang="it-IT" sz="2400"/>
              <a:t>Sql.NET e XML</a:t>
            </a:r>
            <a:endParaRPr lang="en-US" sz="2400"/>
          </a:p>
        </p:txBody>
      </p:sp>
      <p:pic>
        <p:nvPicPr>
          <p:cNvPr id="51203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3350" y="6296025"/>
            <a:ext cx="1333500" cy="56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Introduzione al Framework .NET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Pierre Greborio</a:t>
            </a:r>
            <a:br>
              <a:rPr lang="it-IT"/>
            </a:br>
            <a:r>
              <a:rPr lang="it-IT" sz="2000"/>
              <a:t>Presidente UGI DOT NET</a:t>
            </a:r>
            <a:endParaRPr lang="en-US" sz="2000"/>
          </a:p>
        </p:txBody>
      </p:sp>
      <p:pic>
        <p:nvPicPr>
          <p:cNvPr id="4100" name="Picture 4" descr="UGI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6330950"/>
            <a:ext cx="12192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Windows Forms</a:t>
            </a:r>
            <a:endParaRPr lang="en-US"/>
          </a:p>
        </p:txBody>
      </p:sp>
      <p:pic>
        <p:nvPicPr>
          <p:cNvPr id="43011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21638" cy="3386138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571500" indent="-571500"/>
            <a:r>
              <a:rPr lang="en-US"/>
              <a:t>Applicazioni Rich-client</a:t>
            </a:r>
          </a:p>
          <a:p>
            <a:pPr marL="1028700" lvl="1" indent="-455613"/>
            <a:r>
              <a:rPr lang="en-US" sz="2400"/>
              <a:t>Combina il meglio di VB, MFC, WFC, …</a:t>
            </a:r>
          </a:p>
          <a:p>
            <a:pPr marL="1028700" lvl="1" indent="-455613"/>
            <a:r>
              <a:rPr lang="en-US" sz="2400"/>
              <a:t>Accesso semplificato alle API Win32</a:t>
            </a:r>
          </a:p>
          <a:p>
            <a:pPr marL="1028700" lvl="1" indent="-455613"/>
            <a:endParaRPr lang="en-US" sz="900"/>
          </a:p>
          <a:p>
            <a:pPr marL="571500" indent="-571500"/>
            <a:r>
              <a:rPr lang="en-US"/>
              <a:t>Caratteristiche avanzate</a:t>
            </a:r>
          </a:p>
          <a:p>
            <a:pPr marL="1028700" lvl="1" indent="-455613"/>
            <a:r>
              <a:rPr lang="en-US" sz="2400"/>
              <a:t>Ereditarietà delle forms</a:t>
            </a:r>
          </a:p>
          <a:p>
            <a:pPr marL="1028700" lvl="1" indent="-455613"/>
            <a:r>
              <a:rPr lang="en-US" sz="2400"/>
              <a:t>Automatic layout</a:t>
            </a:r>
          </a:p>
          <a:p>
            <a:pPr marL="1028700" lvl="1" indent="-455613"/>
            <a:r>
              <a:rPr lang="en-US" sz="2400"/>
              <a:t>GDI+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4200"/>
            <a:ext cx="7467600" cy="838200"/>
          </a:xfrm>
        </p:spPr>
        <p:txBody>
          <a:bodyPr/>
          <a:lstStyle/>
          <a:p>
            <a:pPr algn="l"/>
            <a:r>
              <a:rPr lang="it-IT" sz="3600"/>
              <a:t>Demo</a:t>
            </a:r>
            <a:br>
              <a:rPr lang="it-IT" sz="3600"/>
            </a:br>
            <a:r>
              <a:rPr lang="it-IT" sz="2400"/>
              <a:t>Inherited forms</a:t>
            </a:r>
            <a:endParaRPr lang="en-US" sz="2400"/>
          </a:p>
        </p:txBody>
      </p:sp>
      <p:pic>
        <p:nvPicPr>
          <p:cNvPr id="53251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3350" y="6296025"/>
            <a:ext cx="1333500" cy="56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ASP.NET</a:t>
            </a:r>
            <a:endParaRPr lang="en-US"/>
          </a:p>
        </p:txBody>
      </p:sp>
      <p:pic>
        <p:nvPicPr>
          <p:cNvPr id="45059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6400800" cy="49085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571500" indent="-571500"/>
            <a:r>
              <a:rPr lang="en-US"/>
              <a:t>Server controls</a:t>
            </a:r>
          </a:p>
          <a:p>
            <a:pPr marL="1028700" lvl="1" indent="-455613"/>
            <a:r>
              <a:rPr lang="en-US" sz="2000"/>
              <a:t>Modello simile a VB</a:t>
            </a:r>
          </a:p>
          <a:p>
            <a:pPr marL="1028700" lvl="1" indent="-455613"/>
            <a:endParaRPr lang="en-US"/>
          </a:p>
          <a:p>
            <a:pPr marL="571500" indent="-571500"/>
            <a:r>
              <a:rPr lang="en-US"/>
              <a:t>Supporto multi-linguaggio</a:t>
            </a:r>
          </a:p>
          <a:p>
            <a:pPr marL="1028700" lvl="1" indent="-455613"/>
            <a:r>
              <a:rPr lang="en-US" sz="2000"/>
              <a:t>VB, C#, JScript, COBOL, ecc.</a:t>
            </a:r>
          </a:p>
          <a:p>
            <a:pPr marL="1028700" lvl="1" indent="-455613"/>
            <a:endParaRPr lang="en-US" sz="2000"/>
          </a:p>
          <a:p>
            <a:pPr marL="571500" indent="-571500"/>
            <a:r>
              <a:rPr lang="en-US"/>
              <a:t>Separazione fra UI e codice</a:t>
            </a:r>
          </a:p>
          <a:p>
            <a:pPr marL="1028700" lvl="1" indent="-455613"/>
            <a:r>
              <a:rPr lang="en-US" sz="2000"/>
              <a:t>Code behind</a:t>
            </a:r>
          </a:p>
          <a:p>
            <a:pPr marL="1028700" lvl="1" indent="-455613"/>
            <a:endParaRPr lang="en-US"/>
          </a:p>
          <a:p>
            <a:pPr marL="571500" indent="-571500"/>
            <a:r>
              <a:rPr lang="en-US"/>
              <a:t>Risultato dipendente dal client</a:t>
            </a:r>
          </a:p>
          <a:p>
            <a:pPr marL="1028700" lvl="1" indent="-455613"/>
            <a:r>
              <a:rPr lang="en-US" sz="2000"/>
              <a:t>Controlli per i dispositivi alternativi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4200"/>
            <a:ext cx="7467600" cy="838200"/>
          </a:xfrm>
        </p:spPr>
        <p:txBody>
          <a:bodyPr/>
          <a:lstStyle/>
          <a:p>
            <a:pPr algn="l"/>
            <a:r>
              <a:rPr lang="it-IT" sz="3600"/>
              <a:t>Demo</a:t>
            </a:r>
            <a:br>
              <a:rPr lang="it-IT" sz="3600"/>
            </a:br>
            <a:r>
              <a:rPr lang="it-IT" sz="2400"/>
              <a:t>Web Form e Web Services</a:t>
            </a:r>
            <a:endParaRPr lang="en-US" sz="2400"/>
          </a:p>
        </p:txBody>
      </p:sp>
      <p:pic>
        <p:nvPicPr>
          <p:cNvPr id="61443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3350" y="6296025"/>
            <a:ext cx="1333500" cy="56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Interoperability</a:t>
            </a:r>
            <a:endParaRPr lang="en-US"/>
          </a:p>
        </p:txBody>
      </p:sp>
      <p:pic>
        <p:nvPicPr>
          <p:cNvPr id="49155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81938" cy="3587750"/>
          </a:xfrm>
          <a:noFill/>
          <a:ln/>
        </p:spPr>
        <p:txBody>
          <a:bodyPr>
            <a:spAutoFit/>
          </a:bodyPr>
          <a:lstStyle/>
          <a:p>
            <a:r>
              <a:rPr lang="en-US"/>
              <a:t>COM Interop</a:t>
            </a:r>
          </a:p>
          <a:p>
            <a:pPr lvl="1"/>
            <a:r>
              <a:rPr lang="en-US" sz="2400"/>
              <a:t>Usare componenti COM da .NET</a:t>
            </a:r>
          </a:p>
          <a:p>
            <a:pPr lvl="1"/>
            <a:r>
              <a:rPr lang="en-US" sz="2400"/>
              <a:t>Usare componenti .NET da COM</a:t>
            </a:r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r>
              <a:rPr lang="en-US"/>
              <a:t>Platform Invoke</a:t>
            </a:r>
          </a:p>
          <a:p>
            <a:pPr lvl="1"/>
            <a:r>
              <a:rPr lang="en-US" sz="2400"/>
              <a:t>Chiamate native a Dll unmanaged</a:t>
            </a:r>
          </a:p>
          <a:p>
            <a:pPr lvl="1"/>
            <a:r>
              <a:rPr lang="en-US" sz="2400"/>
              <a:t>Passare puntatori a funzioni a codice unmanaged  (callback)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Interoperability</a:t>
            </a:r>
            <a:endParaRPr lang="en-US"/>
          </a:p>
        </p:txBody>
      </p:sp>
      <p:pic>
        <p:nvPicPr>
          <p:cNvPr id="59395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436563" y="2197100"/>
            <a:ext cx="3862387" cy="1735138"/>
          </a:xfrm>
          <a:prstGeom prst="cube">
            <a:avLst>
              <a:gd name="adj" fmla="val 29278"/>
            </a:avLst>
          </a:prstGeom>
          <a:solidFill>
            <a:srgbClr val="6600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3892550" y="2743200"/>
            <a:ext cx="1370013" cy="744538"/>
          </a:xfrm>
          <a:prstGeom prst="leftArrow">
            <a:avLst>
              <a:gd name="adj1" fmla="val 50000"/>
              <a:gd name="adj2" fmla="val 46002"/>
            </a:avLst>
          </a:prstGeom>
          <a:gradFill rotWithShape="0">
            <a:gsLst>
              <a:gs pos="0">
                <a:srgbClr val="00CC66"/>
              </a:gs>
              <a:gs pos="100000">
                <a:schemeClr val="hlink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4419600" y="1087438"/>
            <a:ext cx="1303338" cy="5511800"/>
          </a:xfrm>
          <a:prstGeom prst="cube">
            <a:avLst>
              <a:gd name="adj" fmla="val 74542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5432425" y="3184525"/>
            <a:ext cx="3119438" cy="838200"/>
          </a:xfrm>
          <a:prstGeom prst="cube">
            <a:avLst>
              <a:gd name="adj" fmla="val 44884"/>
            </a:avLst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it-IT" sz="36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6159500" y="3070225"/>
            <a:ext cx="1371600" cy="381000"/>
          </a:xfrm>
          <a:prstGeom prst="cube">
            <a:avLst>
              <a:gd name="adj" fmla="val 38333"/>
            </a:avLst>
          </a:prstGeom>
          <a:gradFill rotWithShape="0">
            <a:gsLst>
              <a:gs pos="0">
                <a:schemeClr val="accent2">
                  <a:gamma/>
                  <a:shade val="6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6156325" y="5605463"/>
            <a:ext cx="1371600" cy="6096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333399">
                  <a:gamma/>
                  <a:shade val="66275"/>
                  <a:invGamma/>
                </a:srgbClr>
              </a:gs>
              <a:gs pos="100000">
                <a:srgbClr val="333399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C++</a:t>
            </a:r>
          </a:p>
        </p:txBody>
      </p:sp>
      <p:grpSp>
        <p:nvGrpSpPr>
          <p:cNvPr id="59404" name="Group 12"/>
          <p:cNvGrpSpPr>
            <a:grpSpLocks/>
          </p:cNvGrpSpPr>
          <p:nvPr/>
        </p:nvGrpSpPr>
        <p:grpSpPr bwMode="auto">
          <a:xfrm>
            <a:off x="6735763" y="2325688"/>
            <a:ext cx="265112" cy="798512"/>
            <a:chOff x="4225" y="1633"/>
            <a:chExt cx="167" cy="503"/>
          </a:xfrm>
        </p:grpSpPr>
        <p:sp>
          <p:nvSpPr>
            <p:cNvPr id="59405" name="Line 13"/>
            <p:cNvSpPr>
              <a:spLocks noChangeShapeType="1"/>
            </p:cNvSpPr>
            <p:nvPr/>
          </p:nvSpPr>
          <p:spPr bwMode="auto">
            <a:xfrm>
              <a:off x="4307" y="1783"/>
              <a:ext cx="0" cy="3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9406" name="Oval 14"/>
            <p:cNvSpPr>
              <a:spLocks noChangeArrowheads="1"/>
            </p:cNvSpPr>
            <p:nvPr/>
          </p:nvSpPr>
          <p:spPr bwMode="auto">
            <a:xfrm>
              <a:off x="4225" y="1633"/>
              <a:ext cx="167" cy="17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9407" name="AutoShape 15"/>
          <p:cNvSpPr>
            <a:spLocks noChangeArrowheads="1"/>
          </p:cNvSpPr>
          <p:nvPr/>
        </p:nvSpPr>
        <p:spPr bwMode="auto">
          <a:xfrm>
            <a:off x="6151563" y="5057775"/>
            <a:ext cx="1371600" cy="6096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333399">
                  <a:gamma/>
                  <a:shade val="66275"/>
                  <a:invGamma/>
                </a:srgbClr>
              </a:gs>
              <a:gs pos="100000">
                <a:srgbClr val="333399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MSVCRT</a:t>
            </a:r>
          </a:p>
        </p:txBody>
      </p:sp>
      <p:sp>
        <p:nvSpPr>
          <p:cNvPr id="59408" name="AutoShape 16"/>
          <p:cNvSpPr>
            <a:spLocks noChangeArrowheads="1"/>
          </p:cNvSpPr>
          <p:nvPr/>
        </p:nvSpPr>
        <p:spPr bwMode="auto">
          <a:xfrm>
            <a:off x="6165850" y="4525963"/>
            <a:ext cx="1371600" cy="6096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333399">
                  <a:gamma/>
                  <a:shade val="66275"/>
                  <a:invGamma/>
                </a:srgbClr>
              </a:gs>
              <a:gs pos="100000">
                <a:srgbClr val="333399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MFC/ATL</a:t>
            </a:r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V="1">
            <a:off x="6907213" y="4076700"/>
            <a:ext cx="0" cy="52705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90550" y="1316038"/>
            <a:ext cx="336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Runtime Type System</a:t>
            </a:r>
          </a:p>
        </p:txBody>
      </p:sp>
      <p:sp>
        <p:nvSpPr>
          <p:cNvPr id="59411" name="AutoShape 19"/>
          <p:cNvSpPr>
            <a:spLocks noChangeArrowheads="1"/>
          </p:cNvSpPr>
          <p:nvPr/>
        </p:nvSpPr>
        <p:spPr bwMode="auto">
          <a:xfrm flipH="1">
            <a:off x="5519738" y="2078038"/>
            <a:ext cx="1057275" cy="744537"/>
          </a:xfrm>
          <a:prstGeom prst="leftArrow">
            <a:avLst>
              <a:gd name="adj1" fmla="val 50000"/>
              <a:gd name="adj2" fmla="val 35501"/>
            </a:avLst>
          </a:prstGeom>
          <a:gradFill rotWithShape="0">
            <a:gsLst>
              <a:gs pos="0">
                <a:schemeClr val="hlink"/>
              </a:gs>
              <a:gs pos="100000">
                <a:srgbClr val="00CC6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1295400" y="4729163"/>
            <a:ext cx="865188" cy="927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H="1">
            <a:off x="2386013" y="4638675"/>
            <a:ext cx="509587" cy="1017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9414" name="AutoShape 22"/>
          <p:cNvSpPr>
            <a:spLocks noChangeArrowheads="1"/>
          </p:cNvSpPr>
          <p:nvPr/>
        </p:nvSpPr>
        <p:spPr bwMode="auto">
          <a:xfrm>
            <a:off x="530225" y="5764213"/>
            <a:ext cx="3322638" cy="741362"/>
          </a:xfrm>
          <a:prstGeom prst="cube">
            <a:avLst>
              <a:gd name="adj" fmla="val 44384"/>
            </a:avLst>
          </a:prstGeom>
          <a:gradFill rotWithShape="0">
            <a:gsLst>
              <a:gs pos="0">
                <a:schemeClr val="hlink">
                  <a:gamma/>
                  <a:shade val="6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it-IT" sz="3600" b="1">
              <a:latin typeface="Arial" charset="0"/>
            </a:endParaRPr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1404938" y="3733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2895600" y="37052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9417" name="AutoShape 25"/>
          <p:cNvSpPr>
            <a:spLocks noChangeArrowheads="1"/>
          </p:cNvSpPr>
          <p:nvPr/>
        </p:nvSpPr>
        <p:spPr bwMode="auto">
          <a:xfrm>
            <a:off x="765175" y="4143375"/>
            <a:ext cx="1371600" cy="6096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CCFF">
                  <a:gamma/>
                  <a:shade val="66275"/>
                  <a:invGamma/>
                </a:srgbClr>
              </a:gs>
              <a:gs pos="100000">
                <a:srgbClr val="00CC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C#</a:t>
            </a:r>
          </a:p>
        </p:txBody>
      </p:sp>
      <p:sp>
        <p:nvSpPr>
          <p:cNvPr id="59418" name="AutoShape 26"/>
          <p:cNvSpPr>
            <a:spLocks noChangeArrowheads="1"/>
          </p:cNvSpPr>
          <p:nvPr/>
        </p:nvSpPr>
        <p:spPr bwMode="auto">
          <a:xfrm>
            <a:off x="2193925" y="4143375"/>
            <a:ext cx="1371600" cy="6096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VB</a:t>
            </a:r>
          </a:p>
        </p:txBody>
      </p:sp>
      <p:sp>
        <p:nvSpPr>
          <p:cNvPr id="59419" name="AutoShape 27"/>
          <p:cNvSpPr>
            <a:spLocks noChangeArrowheads="1"/>
          </p:cNvSpPr>
          <p:nvPr/>
        </p:nvSpPr>
        <p:spPr bwMode="auto">
          <a:xfrm>
            <a:off x="2244725" y="3279775"/>
            <a:ext cx="1371600" cy="381000"/>
          </a:xfrm>
          <a:prstGeom prst="cube">
            <a:avLst>
              <a:gd name="adj" fmla="val 38333"/>
            </a:avLst>
          </a:prstGeom>
          <a:gradFill rotWithShape="0">
            <a:gsLst>
              <a:gs pos="0">
                <a:schemeClr val="hlink">
                  <a:gamma/>
                  <a:shade val="6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9420" name="AutoShape 28"/>
          <p:cNvSpPr>
            <a:spLocks noChangeArrowheads="1"/>
          </p:cNvSpPr>
          <p:nvPr/>
        </p:nvSpPr>
        <p:spPr bwMode="auto">
          <a:xfrm>
            <a:off x="806450" y="3279775"/>
            <a:ext cx="1371600" cy="381000"/>
          </a:xfrm>
          <a:prstGeom prst="cube">
            <a:avLst>
              <a:gd name="adj" fmla="val 38333"/>
            </a:avLst>
          </a:prstGeom>
          <a:gradFill rotWithShape="0">
            <a:gsLst>
              <a:gs pos="0">
                <a:schemeClr val="hlink">
                  <a:gamma/>
                  <a:shade val="6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2820988" y="2840038"/>
            <a:ext cx="228600" cy="525462"/>
            <a:chOff x="3052" y="1682"/>
            <a:chExt cx="144" cy="331"/>
          </a:xfrm>
        </p:grpSpPr>
        <p:sp>
          <p:nvSpPr>
            <p:cNvPr id="59422" name="Line 30"/>
            <p:cNvSpPr>
              <a:spLocks noChangeShapeType="1"/>
            </p:cNvSpPr>
            <p:nvPr/>
          </p:nvSpPr>
          <p:spPr bwMode="auto">
            <a:xfrm>
              <a:off x="3124" y="1778"/>
              <a:ext cx="0" cy="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9423" name="Oval 31"/>
            <p:cNvSpPr>
              <a:spLocks noChangeArrowheads="1"/>
            </p:cNvSpPr>
            <p:nvPr/>
          </p:nvSpPr>
          <p:spPr bwMode="auto">
            <a:xfrm>
              <a:off x="3052" y="1682"/>
              <a:ext cx="144" cy="144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9424" name="Group 32"/>
          <p:cNvGrpSpPr>
            <a:grpSpLocks/>
          </p:cNvGrpSpPr>
          <p:nvPr/>
        </p:nvGrpSpPr>
        <p:grpSpPr bwMode="auto">
          <a:xfrm>
            <a:off x="1346200" y="2840038"/>
            <a:ext cx="228600" cy="525462"/>
            <a:chOff x="3052" y="1682"/>
            <a:chExt cx="144" cy="331"/>
          </a:xfrm>
        </p:grpSpPr>
        <p:sp>
          <p:nvSpPr>
            <p:cNvPr id="59425" name="Line 33"/>
            <p:cNvSpPr>
              <a:spLocks noChangeShapeType="1"/>
            </p:cNvSpPr>
            <p:nvPr/>
          </p:nvSpPr>
          <p:spPr bwMode="auto">
            <a:xfrm>
              <a:off x="3124" y="1778"/>
              <a:ext cx="0" cy="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9426" name="Oval 34"/>
            <p:cNvSpPr>
              <a:spLocks noChangeArrowheads="1"/>
            </p:cNvSpPr>
            <p:nvPr/>
          </p:nvSpPr>
          <p:spPr bwMode="auto">
            <a:xfrm>
              <a:off x="3052" y="1682"/>
              <a:ext cx="144" cy="144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808038" y="2236788"/>
            <a:ext cx="328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Runtime Execution Sys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571500" y="6100763"/>
            <a:ext cx="283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Runtime Type System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5753100" y="3568700"/>
            <a:ext cx="211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COM Binary Std</a:t>
            </a:r>
          </a:p>
        </p:txBody>
      </p:sp>
      <p:sp>
        <p:nvSpPr>
          <p:cNvPr id="59430" name="AutoShape 38"/>
          <p:cNvSpPr>
            <a:spLocks noChangeArrowheads="1"/>
          </p:cNvSpPr>
          <p:nvPr/>
        </p:nvSpPr>
        <p:spPr bwMode="auto">
          <a:xfrm flipH="1">
            <a:off x="5148263" y="4960938"/>
            <a:ext cx="881062" cy="744537"/>
          </a:xfrm>
          <a:prstGeom prst="leftArrow">
            <a:avLst>
              <a:gd name="adj1" fmla="val 50000"/>
              <a:gd name="adj2" fmla="val 29584"/>
            </a:avLst>
          </a:prstGeom>
          <a:gradFill rotWithShape="0">
            <a:gsLst>
              <a:gs pos="0">
                <a:schemeClr val="hlink"/>
              </a:gs>
              <a:gs pos="100000">
                <a:srgbClr val="00CC66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4200"/>
            <a:ext cx="7467600" cy="838200"/>
          </a:xfrm>
        </p:spPr>
        <p:txBody>
          <a:bodyPr/>
          <a:lstStyle/>
          <a:p>
            <a:pPr algn="l"/>
            <a:r>
              <a:rPr lang="it-IT" sz="3600"/>
              <a:t>Demo</a:t>
            </a:r>
            <a:br>
              <a:rPr lang="it-IT" sz="3600"/>
            </a:br>
            <a:r>
              <a:rPr lang="it-IT" sz="2400"/>
              <a:t>AutoExcel</a:t>
            </a:r>
            <a:endParaRPr lang="en-US" sz="2400"/>
          </a:p>
        </p:txBody>
      </p:sp>
      <p:pic>
        <p:nvPicPr>
          <p:cNvPr id="55299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3350" y="6296025"/>
            <a:ext cx="1333500" cy="56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4200"/>
            <a:ext cx="7467600" cy="838200"/>
          </a:xfrm>
        </p:spPr>
        <p:txBody>
          <a:bodyPr/>
          <a:lstStyle/>
          <a:p>
            <a:pPr algn="l"/>
            <a:r>
              <a:rPr lang="it-IT" sz="3600"/>
              <a:t>Q &amp; A</a:t>
            </a:r>
            <a:endParaRPr lang="en-US" sz="2400"/>
          </a:p>
        </p:txBody>
      </p:sp>
      <p:pic>
        <p:nvPicPr>
          <p:cNvPr id="47107" name="Picture 3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3350" y="6296025"/>
            <a:ext cx="1333500" cy="56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10" name="Picture 6" descr="PE01493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2600"/>
            <a:ext cx="2979738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Agenda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524000"/>
            <a:ext cx="5715000" cy="4114800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it-IT" sz="2400"/>
              <a:t>La piattaforma .NET</a:t>
            </a:r>
          </a:p>
          <a:p>
            <a:pPr>
              <a:lnSpc>
                <a:spcPct val="160000"/>
              </a:lnSpc>
            </a:pPr>
            <a:r>
              <a:rPr lang="it-IT" sz="2400"/>
              <a:t>Il Framework .NET e CLR</a:t>
            </a:r>
          </a:p>
          <a:p>
            <a:pPr>
              <a:lnSpc>
                <a:spcPct val="160000"/>
              </a:lnSpc>
            </a:pPr>
            <a:r>
              <a:rPr lang="it-IT" sz="2400"/>
              <a:t>Programmare con .NET</a:t>
            </a:r>
          </a:p>
          <a:p>
            <a:pPr>
              <a:lnSpc>
                <a:spcPct val="160000"/>
              </a:lnSpc>
            </a:pPr>
            <a:r>
              <a:rPr lang="it-IT" sz="2400"/>
              <a:t>Librerie di classi</a:t>
            </a:r>
            <a:endParaRPr lang="en-US" sz="2400"/>
          </a:p>
        </p:txBody>
      </p:sp>
      <p:pic>
        <p:nvPicPr>
          <p:cNvPr id="8196" name="Picture 4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piattaforma .NET</a:t>
            </a:r>
            <a:endParaRPr lang="en-US"/>
          </a:p>
        </p:txBody>
      </p:sp>
      <p:pic>
        <p:nvPicPr>
          <p:cNvPr id="10247" name="Picture 7" descr="Click To Download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914400"/>
            <a:ext cx="1219200" cy="12192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029200" y="9144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2000">
                <a:solidFill>
                  <a:schemeClr val="accent2"/>
                </a:solidFill>
                <a:latin typeface="Arial" charset="0"/>
              </a:rPr>
              <a:t>Prima generazione</a:t>
            </a:r>
            <a:endParaRPr lang="en-US" sz="200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4038600" y="1981200"/>
            <a:ext cx="2265363" cy="1117600"/>
            <a:chOff x="3072" y="240"/>
            <a:chExt cx="1427" cy="704"/>
          </a:xfrm>
        </p:grpSpPr>
        <p:grpSp>
          <p:nvGrpSpPr>
            <p:cNvPr id="10255" name="Group 15"/>
            <p:cNvGrpSpPr>
              <a:grpSpLocks/>
            </p:cNvGrpSpPr>
            <p:nvPr/>
          </p:nvGrpSpPr>
          <p:grpSpPr bwMode="auto">
            <a:xfrm>
              <a:off x="3072" y="240"/>
              <a:ext cx="1427" cy="704"/>
              <a:chOff x="1990" y="2015"/>
              <a:chExt cx="2164" cy="1200"/>
            </a:xfrm>
          </p:grpSpPr>
          <p:sp>
            <p:nvSpPr>
              <p:cNvPr id="10256" name="Freeform 16"/>
              <p:cNvSpPr>
                <a:spLocks noChangeAspect="1"/>
              </p:cNvSpPr>
              <p:nvPr/>
            </p:nvSpPr>
            <p:spPr bwMode="auto">
              <a:xfrm>
                <a:off x="2034" y="2015"/>
                <a:ext cx="2120" cy="1200"/>
              </a:xfrm>
              <a:custGeom>
                <a:avLst/>
                <a:gdLst>
                  <a:gd name="T0" fmla="*/ 904 w 2063"/>
                  <a:gd name="T1" fmla="*/ 153 h 1257"/>
                  <a:gd name="T2" fmla="*/ 783 w 2063"/>
                  <a:gd name="T3" fmla="*/ 136 h 1257"/>
                  <a:gd name="T4" fmla="*/ 684 w 2063"/>
                  <a:gd name="T5" fmla="*/ 148 h 1257"/>
                  <a:gd name="T6" fmla="*/ 596 w 2063"/>
                  <a:gd name="T7" fmla="*/ 178 h 1257"/>
                  <a:gd name="T8" fmla="*/ 509 w 2063"/>
                  <a:gd name="T9" fmla="*/ 230 h 1257"/>
                  <a:gd name="T10" fmla="*/ 436 w 2063"/>
                  <a:gd name="T11" fmla="*/ 307 h 1257"/>
                  <a:gd name="T12" fmla="*/ 398 w 2063"/>
                  <a:gd name="T13" fmla="*/ 377 h 1257"/>
                  <a:gd name="T14" fmla="*/ 351 w 2063"/>
                  <a:gd name="T15" fmla="*/ 412 h 1257"/>
                  <a:gd name="T16" fmla="*/ 267 w 2063"/>
                  <a:gd name="T17" fmla="*/ 408 h 1257"/>
                  <a:gd name="T18" fmla="*/ 190 w 2063"/>
                  <a:gd name="T19" fmla="*/ 430 h 1257"/>
                  <a:gd name="T20" fmla="*/ 117 w 2063"/>
                  <a:gd name="T21" fmla="*/ 477 h 1257"/>
                  <a:gd name="T22" fmla="*/ 69 w 2063"/>
                  <a:gd name="T23" fmla="*/ 532 h 1257"/>
                  <a:gd name="T24" fmla="*/ 27 w 2063"/>
                  <a:gd name="T25" fmla="*/ 611 h 1257"/>
                  <a:gd name="T26" fmla="*/ 5 w 2063"/>
                  <a:gd name="T27" fmla="*/ 695 h 1257"/>
                  <a:gd name="T28" fmla="*/ 0 w 2063"/>
                  <a:gd name="T29" fmla="*/ 763 h 1257"/>
                  <a:gd name="T30" fmla="*/ 7 w 2063"/>
                  <a:gd name="T31" fmla="*/ 841 h 1257"/>
                  <a:gd name="T32" fmla="*/ 28 w 2063"/>
                  <a:gd name="T33" fmla="*/ 913 h 1257"/>
                  <a:gd name="T34" fmla="*/ 71 w 2063"/>
                  <a:gd name="T35" fmla="*/ 992 h 1257"/>
                  <a:gd name="T36" fmla="*/ 129 w 2063"/>
                  <a:gd name="T37" fmla="*/ 1054 h 1257"/>
                  <a:gd name="T38" fmla="*/ 194 w 2063"/>
                  <a:gd name="T39" fmla="*/ 1093 h 1257"/>
                  <a:gd name="T40" fmla="*/ 255 w 2063"/>
                  <a:gd name="T41" fmla="*/ 1113 h 1257"/>
                  <a:gd name="T42" fmla="*/ 328 w 2063"/>
                  <a:gd name="T43" fmla="*/ 1114 h 1257"/>
                  <a:gd name="T44" fmla="*/ 392 w 2063"/>
                  <a:gd name="T45" fmla="*/ 1097 h 1257"/>
                  <a:gd name="T46" fmla="*/ 433 w 2063"/>
                  <a:gd name="T47" fmla="*/ 1117 h 1257"/>
                  <a:gd name="T48" fmla="*/ 492 w 2063"/>
                  <a:gd name="T49" fmla="*/ 1163 h 1257"/>
                  <a:gd name="T50" fmla="*/ 568 w 2063"/>
                  <a:gd name="T51" fmla="*/ 1208 h 1257"/>
                  <a:gd name="T52" fmla="*/ 666 w 2063"/>
                  <a:gd name="T53" fmla="*/ 1240 h 1257"/>
                  <a:gd name="T54" fmla="*/ 767 w 2063"/>
                  <a:gd name="T55" fmla="*/ 1257 h 1257"/>
                  <a:gd name="T56" fmla="*/ 851 w 2063"/>
                  <a:gd name="T57" fmla="*/ 1257 h 1257"/>
                  <a:gd name="T58" fmla="*/ 964 w 2063"/>
                  <a:gd name="T59" fmla="*/ 1239 h 1257"/>
                  <a:gd name="T60" fmla="*/ 1051 w 2063"/>
                  <a:gd name="T61" fmla="*/ 1210 h 1257"/>
                  <a:gd name="T62" fmla="*/ 1131 w 2063"/>
                  <a:gd name="T63" fmla="*/ 1169 h 1257"/>
                  <a:gd name="T64" fmla="*/ 1181 w 2063"/>
                  <a:gd name="T65" fmla="*/ 1162 h 1257"/>
                  <a:gd name="T66" fmla="*/ 1250 w 2063"/>
                  <a:gd name="T67" fmla="*/ 1191 h 1257"/>
                  <a:gd name="T68" fmla="*/ 1318 w 2063"/>
                  <a:gd name="T69" fmla="*/ 1201 h 1257"/>
                  <a:gd name="T70" fmla="*/ 1393 w 2063"/>
                  <a:gd name="T71" fmla="*/ 1196 h 1257"/>
                  <a:gd name="T72" fmla="*/ 1470 w 2063"/>
                  <a:gd name="T73" fmla="*/ 1169 h 1257"/>
                  <a:gd name="T74" fmla="*/ 1540 w 2063"/>
                  <a:gd name="T75" fmla="*/ 1121 h 1257"/>
                  <a:gd name="T76" fmla="*/ 1629 w 2063"/>
                  <a:gd name="T77" fmla="*/ 1152 h 1257"/>
                  <a:gd name="T78" fmla="*/ 1719 w 2063"/>
                  <a:gd name="T79" fmla="*/ 1158 h 1257"/>
                  <a:gd name="T80" fmla="*/ 1838 w 2063"/>
                  <a:gd name="T81" fmla="*/ 1127 h 1257"/>
                  <a:gd name="T82" fmla="*/ 1940 w 2063"/>
                  <a:gd name="T83" fmla="*/ 1052 h 1257"/>
                  <a:gd name="T84" fmla="*/ 2010 w 2063"/>
                  <a:gd name="T85" fmla="*/ 959 h 1257"/>
                  <a:gd name="T86" fmla="*/ 2047 w 2063"/>
                  <a:gd name="T87" fmla="*/ 861 h 1257"/>
                  <a:gd name="T88" fmla="*/ 2063 w 2063"/>
                  <a:gd name="T89" fmla="*/ 751 h 1257"/>
                  <a:gd name="T90" fmla="*/ 2049 w 2063"/>
                  <a:gd name="T91" fmla="*/ 651 h 1257"/>
                  <a:gd name="T92" fmla="*/ 2011 w 2063"/>
                  <a:gd name="T93" fmla="*/ 550 h 1257"/>
                  <a:gd name="T94" fmla="*/ 1951 w 2063"/>
                  <a:gd name="T95" fmla="*/ 464 h 1257"/>
                  <a:gd name="T96" fmla="*/ 1887 w 2063"/>
                  <a:gd name="T97" fmla="*/ 409 h 1257"/>
                  <a:gd name="T98" fmla="*/ 1802 w 2063"/>
                  <a:gd name="T99" fmla="*/ 363 h 1257"/>
                  <a:gd name="T100" fmla="*/ 1726 w 2063"/>
                  <a:gd name="T101" fmla="*/ 348 h 1257"/>
                  <a:gd name="T102" fmla="*/ 1705 w 2063"/>
                  <a:gd name="T103" fmla="*/ 276 h 1257"/>
                  <a:gd name="T104" fmla="*/ 1669 w 2063"/>
                  <a:gd name="T105" fmla="*/ 204 h 1257"/>
                  <a:gd name="T106" fmla="*/ 1610 w 2063"/>
                  <a:gd name="T107" fmla="*/ 130 h 1257"/>
                  <a:gd name="T108" fmla="*/ 1541 w 2063"/>
                  <a:gd name="T109" fmla="*/ 74 h 1257"/>
                  <a:gd name="T110" fmla="*/ 1449 w 2063"/>
                  <a:gd name="T111" fmla="*/ 26 h 1257"/>
                  <a:gd name="T112" fmla="*/ 1355 w 2063"/>
                  <a:gd name="T113" fmla="*/ 4 h 1257"/>
                  <a:gd name="T114" fmla="*/ 1254 w 2063"/>
                  <a:gd name="T115" fmla="*/ 1 h 1257"/>
                  <a:gd name="T116" fmla="*/ 1151 w 2063"/>
                  <a:gd name="T117" fmla="*/ 25 h 1257"/>
                  <a:gd name="T118" fmla="*/ 1053 w 2063"/>
                  <a:gd name="T119" fmla="*/ 74 h 1257"/>
                  <a:gd name="T120" fmla="*/ 981 w 2063"/>
                  <a:gd name="T121" fmla="*/ 134 h 1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63" h="1257">
                    <a:moveTo>
                      <a:pt x="952" y="166"/>
                    </a:moveTo>
                    <a:lnTo>
                      <a:pt x="904" y="153"/>
                    </a:lnTo>
                    <a:lnTo>
                      <a:pt x="839" y="140"/>
                    </a:lnTo>
                    <a:lnTo>
                      <a:pt x="783" y="136"/>
                    </a:lnTo>
                    <a:lnTo>
                      <a:pt x="725" y="143"/>
                    </a:lnTo>
                    <a:lnTo>
                      <a:pt x="684" y="148"/>
                    </a:lnTo>
                    <a:lnTo>
                      <a:pt x="641" y="160"/>
                    </a:lnTo>
                    <a:lnTo>
                      <a:pt x="596" y="178"/>
                    </a:lnTo>
                    <a:lnTo>
                      <a:pt x="553" y="200"/>
                    </a:lnTo>
                    <a:lnTo>
                      <a:pt x="509" y="230"/>
                    </a:lnTo>
                    <a:lnTo>
                      <a:pt x="465" y="270"/>
                    </a:lnTo>
                    <a:lnTo>
                      <a:pt x="436" y="307"/>
                    </a:lnTo>
                    <a:lnTo>
                      <a:pt x="416" y="341"/>
                    </a:lnTo>
                    <a:lnTo>
                      <a:pt x="398" y="377"/>
                    </a:lnTo>
                    <a:lnTo>
                      <a:pt x="386" y="425"/>
                    </a:lnTo>
                    <a:lnTo>
                      <a:pt x="351" y="412"/>
                    </a:lnTo>
                    <a:lnTo>
                      <a:pt x="306" y="407"/>
                    </a:lnTo>
                    <a:lnTo>
                      <a:pt x="267" y="408"/>
                    </a:lnTo>
                    <a:lnTo>
                      <a:pt x="226" y="417"/>
                    </a:lnTo>
                    <a:lnTo>
                      <a:pt x="190" y="430"/>
                    </a:lnTo>
                    <a:lnTo>
                      <a:pt x="155" y="448"/>
                    </a:lnTo>
                    <a:lnTo>
                      <a:pt x="117" y="477"/>
                    </a:lnTo>
                    <a:lnTo>
                      <a:pt x="94" y="503"/>
                    </a:lnTo>
                    <a:lnTo>
                      <a:pt x="69" y="532"/>
                    </a:lnTo>
                    <a:lnTo>
                      <a:pt x="47" y="564"/>
                    </a:lnTo>
                    <a:lnTo>
                      <a:pt x="27" y="611"/>
                    </a:lnTo>
                    <a:lnTo>
                      <a:pt x="14" y="651"/>
                    </a:lnTo>
                    <a:lnTo>
                      <a:pt x="5" y="695"/>
                    </a:lnTo>
                    <a:lnTo>
                      <a:pt x="2" y="729"/>
                    </a:lnTo>
                    <a:lnTo>
                      <a:pt x="0" y="763"/>
                    </a:lnTo>
                    <a:lnTo>
                      <a:pt x="2" y="803"/>
                    </a:lnTo>
                    <a:lnTo>
                      <a:pt x="7" y="841"/>
                    </a:lnTo>
                    <a:lnTo>
                      <a:pt x="17" y="876"/>
                    </a:lnTo>
                    <a:lnTo>
                      <a:pt x="28" y="913"/>
                    </a:lnTo>
                    <a:lnTo>
                      <a:pt x="47" y="954"/>
                    </a:lnTo>
                    <a:lnTo>
                      <a:pt x="71" y="992"/>
                    </a:lnTo>
                    <a:lnTo>
                      <a:pt x="96" y="1023"/>
                    </a:lnTo>
                    <a:lnTo>
                      <a:pt x="129" y="1054"/>
                    </a:lnTo>
                    <a:lnTo>
                      <a:pt x="163" y="1078"/>
                    </a:lnTo>
                    <a:lnTo>
                      <a:pt x="194" y="1093"/>
                    </a:lnTo>
                    <a:lnTo>
                      <a:pt x="222" y="1104"/>
                    </a:lnTo>
                    <a:lnTo>
                      <a:pt x="255" y="1113"/>
                    </a:lnTo>
                    <a:lnTo>
                      <a:pt x="291" y="1114"/>
                    </a:lnTo>
                    <a:lnTo>
                      <a:pt x="328" y="1114"/>
                    </a:lnTo>
                    <a:lnTo>
                      <a:pt x="364" y="1106"/>
                    </a:lnTo>
                    <a:lnTo>
                      <a:pt x="392" y="1097"/>
                    </a:lnTo>
                    <a:lnTo>
                      <a:pt x="412" y="1089"/>
                    </a:lnTo>
                    <a:lnTo>
                      <a:pt x="433" y="1117"/>
                    </a:lnTo>
                    <a:lnTo>
                      <a:pt x="461" y="1141"/>
                    </a:lnTo>
                    <a:lnTo>
                      <a:pt x="492" y="1163"/>
                    </a:lnTo>
                    <a:lnTo>
                      <a:pt x="526" y="1187"/>
                    </a:lnTo>
                    <a:lnTo>
                      <a:pt x="568" y="1208"/>
                    </a:lnTo>
                    <a:lnTo>
                      <a:pt x="613" y="1226"/>
                    </a:lnTo>
                    <a:lnTo>
                      <a:pt x="666" y="1240"/>
                    </a:lnTo>
                    <a:lnTo>
                      <a:pt x="714" y="1251"/>
                    </a:lnTo>
                    <a:lnTo>
                      <a:pt x="767" y="1257"/>
                    </a:lnTo>
                    <a:lnTo>
                      <a:pt x="808" y="1257"/>
                    </a:lnTo>
                    <a:lnTo>
                      <a:pt x="851" y="1257"/>
                    </a:lnTo>
                    <a:lnTo>
                      <a:pt x="910" y="1249"/>
                    </a:lnTo>
                    <a:lnTo>
                      <a:pt x="964" y="1239"/>
                    </a:lnTo>
                    <a:lnTo>
                      <a:pt x="1003" y="1228"/>
                    </a:lnTo>
                    <a:lnTo>
                      <a:pt x="1051" y="1210"/>
                    </a:lnTo>
                    <a:lnTo>
                      <a:pt x="1101" y="1187"/>
                    </a:lnTo>
                    <a:lnTo>
                      <a:pt x="1131" y="1169"/>
                    </a:lnTo>
                    <a:lnTo>
                      <a:pt x="1155" y="1148"/>
                    </a:lnTo>
                    <a:lnTo>
                      <a:pt x="1181" y="1162"/>
                    </a:lnTo>
                    <a:lnTo>
                      <a:pt x="1217" y="1179"/>
                    </a:lnTo>
                    <a:lnTo>
                      <a:pt x="1250" y="1191"/>
                    </a:lnTo>
                    <a:lnTo>
                      <a:pt x="1282" y="1197"/>
                    </a:lnTo>
                    <a:lnTo>
                      <a:pt x="1318" y="1201"/>
                    </a:lnTo>
                    <a:lnTo>
                      <a:pt x="1350" y="1201"/>
                    </a:lnTo>
                    <a:lnTo>
                      <a:pt x="1393" y="1196"/>
                    </a:lnTo>
                    <a:lnTo>
                      <a:pt x="1434" y="1183"/>
                    </a:lnTo>
                    <a:lnTo>
                      <a:pt x="1470" y="1169"/>
                    </a:lnTo>
                    <a:lnTo>
                      <a:pt x="1506" y="1145"/>
                    </a:lnTo>
                    <a:lnTo>
                      <a:pt x="1540" y="1121"/>
                    </a:lnTo>
                    <a:lnTo>
                      <a:pt x="1587" y="1141"/>
                    </a:lnTo>
                    <a:lnTo>
                      <a:pt x="1629" y="1152"/>
                    </a:lnTo>
                    <a:lnTo>
                      <a:pt x="1666" y="1158"/>
                    </a:lnTo>
                    <a:lnTo>
                      <a:pt x="1719" y="1158"/>
                    </a:lnTo>
                    <a:lnTo>
                      <a:pt x="1774" y="1150"/>
                    </a:lnTo>
                    <a:lnTo>
                      <a:pt x="1838" y="1127"/>
                    </a:lnTo>
                    <a:lnTo>
                      <a:pt x="1893" y="1093"/>
                    </a:lnTo>
                    <a:lnTo>
                      <a:pt x="1940" y="1052"/>
                    </a:lnTo>
                    <a:lnTo>
                      <a:pt x="1985" y="1001"/>
                    </a:lnTo>
                    <a:lnTo>
                      <a:pt x="2010" y="959"/>
                    </a:lnTo>
                    <a:lnTo>
                      <a:pt x="2030" y="916"/>
                    </a:lnTo>
                    <a:lnTo>
                      <a:pt x="2047" y="861"/>
                    </a:lnTo>
                    <a:lnTo>
                      <a:pt x="2058" y="810"/>
                    </a:lnTo>
                    <a:lnTo>
                      <a:pt x="2063" y="751"/>
                    </a:lnTo>
                    <a:lnTo>
                      <a:pt x="2059" y="706"/>
                    </a:lnTo>
                    <a:lnTo>
                      <a:pt x="2049" y="651"/>
                    </a:lnTo>
                    <a:lnTo>
                      <a:pt x="2034" y="598"/>
                    </a:lnTo>
                    <a:lnTo>
                      <a:pt x="2011" y="550"/>
                    </a:lnTo>
                    <a:lnTo>
                      <a:pt x="1983" y="503"/>
                    </a:lnTo>
                    <a:lnTo>
                      <a:pt x="1951" y="464"/>
                    </a:lnTo>
                    <a:lnTo>
                      <a:pt x="1919" y="434"/>
                    </a:lnTo>
                    <a:lnTo>
                      <a:pt x="1887" y="409"/>
                    </a:lnTo>
                    <a:lnTo>
                      <a:pt x="1842" y="381"/>
                    </a:lnTo>
                    <a:lnTo>
                      <a:pt x="1802" y="363"/>
                    </a:lnTo>
                    <a:lnTo>
                      <a:pt x="1765" y="355"/>
                    </a:lnTo>
                    <a:lnTo>
                      <a:pt x="1726" y="348"/>
                    </a:lnTo>
                    <a:lnTo>
                      <a:pt x="1719" y="313"/>
                    </a:lnTo>
                    <a:lnTo>
                      <a:pt x="1705" y="276"/>
                    </a:lnTo>
                    <a:lnTo>
                      <a:pt x="1690" y="243"/>
                    </a:lnTo>
                    <a:lnTo>
                      <a:pt x="1669" y="204"/>
                    </a:lnTo>
                    <a:lnTo>
                      <a:pt x="1644" y="168"/>
                    </a:lnTo>
                    <a:lnTo>
                      <a:pt x="1610" y="130"/>
                    </a:lnTo>
                    <a:lnTo>
                      <a:pt x="1578" y="99"/>
                    </a:lnTo>
                    <a:lnTo>
                      <a:pt x="1541" y="74"/>
                    </a:lnTo>
                    <a:lnTo>
                      <a:pt x="1494" y="45"/>
                    </a:lnTo>
                    <a:lnTo>
                      <a:pt x="1449" y="26"/>
                    </a:lnTo>
                    <a:lnTo>
                      <a:pt x="1403" y="12"/>
                    </a:lnTo>
                    <a:lnTo>
                      <a:pt x="1355" y="4"/>
                    </a:lnTo>
                    <a:lnTo>
                      <a:pt x="1307" y="0"/>
                    </a:lnTo>
                    <a:lnTo>
                      <a:pt x="1254" y="1"/>
                    </a:lnTo>
                    <a:lnTo>
                      <a:pt x="1207" y="8"/>
                    </a:lnTo>
                    <a:lnTo>
                      <a:pt x="1151" y="25"/>
                    </a:lnTo>
                    <a:lnTo>
                      <a:pt x="1091" y="51"/>
                    </a:lnTo>
                    <a:lnTo>
                      <a:pt x="1053" y="74"/>
                    </a:lnTo>
                    <a:lnTo>
                      <a:pt x="1014" y="101"/>
                    </a:lnTo>
                    <a:lnTo>
                      <a:pt x="981" y="134"/>
                    </a:lnTo>
                    <a:lnTo>
                      <a:pt x="952" y="166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>
                <a:outerShdw dist="45791" dir="12821404" algn="ctr" rotWithShape="0">
                  <a:srgbClr val="FFFFFF"/>
                </a:outerShdw>
              </a:effectLst>
              <a:extLst>
                <a:ext uri="{91240B29-F687-4F45-9708-019B960494DF}">
                  <a14:hiddenLine xmlns:a14="http://schemas.microsoft.com/office/drawing/2010/main" w="3810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tIns="27432" bIns="27432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57" name="Freeform 17"/>
              <p:cNvSpPr>
                <a:spLocks noChangeAspect="1"/>
              </p:cNvSpPr>
              <p:nvPr/>
            </p:nvSpPr>
            <p:spPr bwMode="auto">
              <a:xfrm flipH="1">
                <a:off x="1990" y="2095"/>
                <a:ext cx="2003" cy="1028"/>
              </a:xfrm>
              <a:custGeom>
                <a:avLst/>
                <a:gdLst>
                  <a:gd name="T0" fmla="*/ 904 w 2063"/>
                  <a:gd name="T1" fmla="*/ 153 h 1257"/>
                  <a:gd name="T2" fmla="*/ 783 w 2063"/>
                  <a:gd name="T3" fmla="*/ 136 h 1257"/>
                  <a:gd name="T4" fmla="*/ 684 w 2063"/>
                  <a:gd name="T5" fmla="*/ 148 h 1257"/>
                  <a:gd name="T6" fmla="*/ 596 w 2063"/>
                  <a:gd name="T7" fmla="*/ 178 h 1257"/>
                  <a:gd name="T8" fmla="*/ 509 w 2063"/>
                  <a:gd name="T9" fmla="*/ 230 h 1257"/>
                  <a:gd name="T10" fmla="*/ 436 w 2063"/>
                  <a:gd name="T11" fmla="*/ 307 h 1257"/>
                  <a:gd name="T12" fmla="*/ 398 w 2063"/>
                  <a:gd name="T13" fmla="*/ 377 h 1257"/>
                  <a:gd name="T14" fmla="*/ 351 w 2063"/>
                  <a:gd name="T15" fmla="*/ 412 h 1257"/>
                  <a:gd name="T16" fmla="*/ 267 w 2063"/>
                  <a:gd name="T17" fmla="*/ 408 h 1257"/>
                  <a:gd name="T18" fmla="*/ 190 w 2063"/>
                  <a:gd name="T19" fmla="*/ 430 h 1257"/>
                  <a:gd name="T20" fmla="*/ 117 w 2063"/>
                  <a:gd name="T21" fmla="*/ 477 h 1257"/>
                  <a:gd name="T22" fmla="*/ 69 w 2063"/>
                  <a:gd name="T23" fmla="*/ 532 h 1257"/>
                  <a:gd name="T24" fmla="*/ 27 w 2063"/>
                  <a:gd name="T25" fmla="*/ 611 h 1257"/>
                  <a:gd name="T26" fmla="*/ 5 w 2063"/>
                  <a:gd name="T27" fmla="*/ 695 h 1257"/>
                  <a:gd name="T28" fmla="*/ 0 w 2063"/>
                  <a:gd name="T29" fmla="*/ 763 h 1257"/>
                  <a:gd name="T30" fmla="*/ 7 w 2063"/>
                  <a:gd name="T31" fmla="*/ 841 h 1257"/>
                  <a:gd name="T32" fmla="*/ 28 w 2063"/>
                  <a:gd name="T33" fmla="*/ 913 h 1257"/>
                  <a:gd name="T34" fmla="*/ 71 w 2063"/>
                  <a:gd name="T35" fmla="*/ 992 h 1257"/>
                  <a:gd name="T36" fmla="*/ 129 w 2063"/>
                  <a:gd name="T37" fmla="*/ 1054 h 1257"/>
                  <a:gd name="T38" fmla="*/ 194 w 2063"/>
                  <a:gd name="T39" fmla="*/ 1093 h 1257"/>
                  <a:gd name="T40" fmla="*/ 255 w 2063"/>
                  <a:gd name="T41" fmla="*/ 1113 h 1257"/>
                  <a:gd name="T42" fmla="*/ 328 w 2063"/>
                  <a:gd name="T43" fmla="*/ 1114 h 1257"/>
                  <a:gd name="T44" fmla="*/ 392 w 2063"/>
                  <a:gd name="T45" fmla="*/ 1097 h 1257"/>
                  <a:gd name="T46" fmla="*/ 433 w 2063"/>
                  <a:gd name="T47" fmla="*/ 1117 h 1257"/>
                  <a:gd name="T48" fmla="*/ 492 w 2063"/>
                  <a:gd name="T49" fmla="*/ 1163 h 1257"/>
                  <a:gd name="T50" fmla="*/ 568 w 2063"/>
                  <a:gd name="T51" fmla="*/ 1208 h 1257"/>
                  <a:gd name="T52" fmla="*/ 666 w 2063"/>
                  <a:gd name="T53" fmla="*/ 1240 h 1257"/>
                  <a:gd name="T54" fmla="*/ 767 w 2063"/>
                  <a:gd name="T55" fmla="*/ 1257 h 1257"/>
                  <a:gd name="T56" fmla="*/ 851 w 2063"/>
                  <a:gd name="T57" fmla="*/ 1257 h 1257"/>
                  <a:gd name="T58" fmla="*/ 964 w 2063"/>
                  <a:gd name="T59" fmla="*/ 1239 h 1257"/>
                  <a:gd name="T60" fmla="*/ 1051 w 2063"/>
                  <a:gd name="T61" fmla="*/ 1210 h 1257"/>
                  <a:gd name="T62" fmla="*/ 1131 w 2063"/>
                  <a:gd name="T63" fmla="*/ 1169 h 1257"/>
                  <a:gd name="T64" fmla="*/ 1181 w 2063"/>
                  <a:gd name="T65" fmla="*/ 1162 h 1257"/>
                  <a:gd name="T66" fmla="*/ 1250 w 2063"/>
                  <a:gd name="T67" fmla="*/ 1191 h 1257"/>
                  <a:gd name="T68" fmla="*/ 1318 w 2063"/>
                  <a:gd name="T69" fmla="*/ 1201 h 1257"/>
                  <a:gd name="T70" fmla="*/ 1393 w 2063"/>
                  <a:gd name="T71" fmla="*/ 1196 h 1257"/>
                  <a:gd name="T72" fmla="*/ 1470 w 2063"/>
                  <a:gd name="T73" fmla="*/ 1169 h 1257"/>
                  <a:gd name="T74" fmla="*/ 1540 w 2063"/>
                  <a:gd name="T75" fmla="*/ 1121 h 1257"/>
                  <a:gd name="T76" fmla="*/ 1629 w 2063"/>
                  <a:gd name="T77" fmla="*/ 1152 h 1257"/>
                  <a:gd name="T78" fmla="*/ 1719 w 2063"/>
                  <a:gd name="T79" fmla="*/ 1158 h 1257"/>
                  <a:gd name="T80" fmla="*/ 1838 w 2063"/>
                  <a:gd name="T81" fmla="*/ 1127 h 1257"/>
                  <a:gd name="T82" fmla="*/ 1940 w 2063"/>
                  <a:gd name="T83" fmla="*/ 1052 h 1257"/>
                  <a:gd name="T84" fmla="*/ 2010 w 2063"/>
                  <a:gd name="T85" fmla="*/ 959 h 1257"/>
                  <a:gd name="T86" fmla="*/ 2047 w 2063"/>
                  <a:gd name="T87" fmla="*/ 861 h 1257"/>
                  <a:gd name="T88" fmla="*/ 2063 w 2063"/>
                  <a:gd name="T89" fmla="*/ 751 h 1257"/>
                  <a:gd name="T90" fmla="*/ 2049 w 2063"/>
                  <a:gd name="T91" fmla="*/ 651 h 1257"/>
                  <a:gd name="T92" fmla="*/ 2011 w 2063"/>
                  <a:gd name="T93" fmla="*/ 550 h 1257"/>
                  <a:gd name="T94" fmla="*/ 1951 w 2063"/>
                  <a:gd name="T95" fmla="*/ 464 h 1257"/>
                  <a:gd name="T96" fmla="*/ 1887 w 2063"/>
                  <a:gd name="T97" fmla="*/ 409 h 1257"/>
                  <a:gd name="T98" fmla="*/ 1802 w 2063"/>
                  <a:gd name="T99" fmla="*/ 363 h 1257"/>
                  <a:gd name="T100" fmla="*/ 1726 w 2063"/>
                  <a:gd name="T101" fmla="*/ 348 h 1257"/>
                  <a:gd name="T102" fmla="*/ 1705 w 2063"/>
                  <a:gd name="T103" fmla="*/ 276 h 1257"/>
                  <a:gd name="T104" fmla="*/ 1669 w 2063"/>
                  <a:gd name="T105" fmla="*/ 204 h 1257"/>
                  <a:gd name="T106" fmla="*/ 1610 w 2063"/>
                  <a:gd name="T107" fmla="*/ 130 h 1257"/>
                  <a:gd name="T108" fmla="*/ 1541 w 2063"/>
                  <a:gd name="T109" fmla="*/ 74 h 1257"/>
                  <a:gd name="T110" fmla="*/ 1449 w 2063"/>
                  <a:gd name="T111" fmla="*/ 26 h 1257"/>
                  <a:gd name="T112" fmla="*/ 1355 w 2063"/>
                  <a:gd name="T113" fmla="*/ 4 h 1257"/>
                  <a:gd name="T114" fmla="*/ 1254 w 2063"/>
                  <a:gd name="T115" fmla="*/ 1 h 1257"/>
                  <a:gd name="T116" fmla="*/ 1151 w 2063"/>
                  <a:gd name="T117" fmla="*/ 25 h 1257"/>
                  <a:gd name="T118" fmla="*/ 1053 w 2063"/>
                  <a:gd name="T119" fmla="*/ 74 h 1257"/>
                  <a:gd name="T120" fmla="*/ 981 w 2063"/>
                  <a:gd name="T121" fmla="*/ 134 h 1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63" h="1257">
                    <a:moveTo>
                      <a:pt x="952" y="166"/>
                    </a:moveTo>
                    <a:lnTo>
                      <a:pt x="904" y="153"/>
                    </a:lnTo>
                    <a:lnTo>
                      <a:pt x="839" y="140"/>
                    </a:lnTo>
                    <a:lnTo>
                      <a:pt x="783" y="136"/>
                    </a:lnTo>
                    <a:lnTo>
                      <a:pt x="725" y="143"/>
                    </a:lnTo>
                    <a:lnTo>
                      <a:pt x="684" y="148"/>
                    </a:lnTo>
                    <a:lnTo>
                      <a:pt x="641" y="160"/>
                    </a:lnTo>
                    <a:lnTo>
                      <a:pt x="596" y="178"/>
                    </a:lnTo>
                    <a:lnTo>
                      <a:pt x="553" y="200"/>
                    </a:lnTo>
                    <a:lnTo>
                      <a:pt x="509" y="230"/>
                    </a:lnTo>
                    <a:lnTo>
                      <a:pt x="465" y="270"/>
                    </a:lnTo>
                    <a:lnTo>
                      <a:pt x="436" y="307"/>
                    </a:lnTo>
                    <a:lnTo>
                      <a:pt x="416" y="341"/>
                    </a:lnTo>
                    <a:lnTo>
                      <a:pt x="398" y="377"/>
                    </a:lnTo>
                    <a:lnTo>
                      <a:pt x="386" y="425"/>
                    </a:lnTo>
                    <a:lnTo>
                      <a:pt x="351" y="412"/>
                    </a:lnTo>
                    <a:lnTo>
                      <a:pt x="306" y="407"/>
                    </a:lnTo>
                    <a:lnTo>
                      <a:pt x="267" y="408"/>
                    </a:lnTo>
                    <a:lnTo>
                      <a:pt x="226" y="417"/>
                    </a:lnTo>
                    <a:lnTo>
                      <a:pt x="190" y="430"/>
                    </a:lnTo>
                    <a:lnTo>
                      <a:pt x="155" y="448"/>
                    </a:lnTo>
                    <a:lnTo>
                      <a:pt x="117" y="477"/>
                    </a:lnTo>
                    <a:lnTo>
                      <a:pt x="94" y="503"/>
                    </a:lnTo>
                    <a:lnTo>
                      <a:pt x="69" y="532"/>
                    </a:lnTo>
                    <a:lnTo>
                      <a:pt x="47" y="564"/>
                    </a:lnTo>
                    <a:lnTo>
                      <a:pt x="27" y="611"/>
                    </a:lnTo>
                    <a:lnTo>
                      <a:pt x="14" y="651"/>
                    </a:lnTo>
                    <a:lnTo>
                      <a:pt x="5" y="695"/>
                    </a:lnTo>
                    <a:lnTo>
                      <a:pt x="2" y="729"/>
                    </a:lnTo>
                    <a:lnTo>
                      <a:pt x="0" y="763"/>
                    </a:lnTo>
                    <a:lnTo>
                      <a:pt x="2" y="803"/>
                    </a:lnTo>
                    <a:lnTo>
                      <a:pt x="7" y="841"/>
                    </a:lnTo>
                    <a:lnTo>
                      <a:pt x="17" y="876"/>
                    </a:lnTo>
                    <a:lnTo>
                      <a:pt x="28" y="913"/>
                    </a:lnTo>
                    <a:lnTo>
                      <a:pt x="47" y="954"/>
                    </a:lnTo>
                    <a:lnTo>
                      <a:pt x="71" y="992"/>
                    </a:lnTo>
                    <a:lnTo>
                      <a:pt x="96" y="1023"/>
                    </a:lnTo>
                    <a:lnTo>
                      <a:pt x="129" y="1054"/>
                    </a:lnTo>
                    <a:lnTo>
                      <a:pt x="163" y="1078"/>
                    </a:lnTo>
                    <a:lnTo>
                      <a:pt x="194" y="1093"/>
                    </a:lnTo>
                    <a:lnTo>
                      <a:pt x="222" y="1104"/>
                    </a:lnTo>
                    <a:lnTo>
                      <a:pt x="255" y="1113"/>
                    </a:lnTo>
                    <a:lnTo>
                      <a:pt x="291" y="1114"/>
                    </a:lnTo>
                    <a:lnTo>
                      <a:pt x="328" y="1114"/>
                    </a:lnTo>
                    <a:lnTo>
                      <a:pt x="364" y="1106"/>
                    </a:lnTo>
                    <a:lnTo>
                      <a:pt x="392" y="1097"/>
                    </a:lnTo>
                    <a:lnTo>
                      <a:pt x="412" y="1089"/>
                    </a:lnTo>
                    <a:lnTo>
                      <a:pt x="433" y="1117"/>
                    </a:lnTo>
                    <a:lnTo>
                      <a:pt x="461" y="1141"/>
                    </a:lnTo>
                    <a:lnTo>
                      <a:pt x="492" y="1163"/>
                    </a:lnTo>
                    <a:lnTo>
                      <a:pt x="526" y="1187"/>
                    </a:lnTo>
                    <a:lnTo>
                      <a:pt x="568" y="1208"/>
                    </a:lnTo>
                    <a:lnTo>
                      <a:pt x="613" y="1226"/>
                    </a:lnTo>
                    <a:lnTo>
                      <a:pt x="666" y="1240"/>
                    </a:lnTo>
                    <a:lnTo>
                      <a:pt x="714" y="1251"/>
                    </a:lnTo>
                    <a:lnTo>
                      <a:pt x="767" y="1257"/>
                    </a:lnTo>
                    <a:lnTo>
                      <a:pt x="808" y="1257"/>
                    </a:lnTo>
                    <a:lnTo>
                      <a:pt x="851" y="1257"/>
                    </a:lnTo>
                    <a:lnTo>
                      <a:pt x="910" y="1249"/>
                    </a:lnTo>
                    <a:lnTo>
                      <a:pt x="964" y="1239"/>
                    </a:lnTo>
                    <a:lnTo>
                      <a:pt x="1003" y="1228"/>
                    </a:lnTo>
                    <a:lnTo>
                      <a:pt x="1051" y="1210"/>
                    </a:lnTo>
                    <a:lnTo>
                      <a:pt x="1101" y="1187"/>
                    </a:lnTo>
                    <a:lnTo>
                      <a:pt x="1131" y="1169"/>
                    </a:lnTo>
                    <a:lnTo>
                      <a:pt x="1155" y="1148"/>
                    </a:lnTo>
                    <a:lnTo>
                      <a:pt x="1181" y="1162"/>
                    </a:lnTo>
                    <a:lnTo>
                      <a:pt x="1217" y="1179"/>
                    </a:lnTo>
                    <a:lnTo>
                      <a:pt x="1250" y="1191"/>
                    </a:lnTo>
                    <a:lnTo>
                      <a:pt x="1282" y="1197"/>
                    </a:lnTo>
                    <a:lnTo>
                      <a:pt x="1318" y="1201"/>
                    </a:lnTo>
                    <a:lnTo>
                      <a:pt x="1350" y="1201"/>
                    </a:lnTo>
                    <a:lnTo>
                      <a:pt x="1393" y="1196"/>
                    </a:lnTo>
                    <a:lnTo>
                      <a:pt x="1434" y="1183"/>
                    </a:lnTo>
                    <a:lnTo>
                      <a:pt x="1470" y="1169"/>
                    </a:lnTo>
                    <a:lnTo>
                      <a:pt x="1506" y="1145"/>
                    </a:lnTo>
                    <a:lnTo>
                      <a:pt x="1540" y="1121"/>
                    </a:lnTo>
                    <a:lnTo>
                      <a:pt x="1587" y="1141"/>
                    </a:lnTo>
                    <a:lnTo>
                      <a:pt x="1629" y="1152"/>
                    </a:lnTo>
                    <a:lnTo>
                      <a:pt x="1666" y="1158"/>
                    </a:lnTo>
                    <a:lnTo>
                      <a:pt x="1719" y="1158"/>
                    </a:lnTo>
                    <a:lnTo>
                      <a:pt x="1774" y="1150"/>
                    </a:lnTo>
                    <a:lnTo>
                      <a:pt x="1838" y="1127"/>
                    </a:lnTo>
                    <a:lnTo>
                      <a:pt x="1893" y="1093"/>
                    </a:lnTo>
                    <a:lnTo>
                      <a:pt x="1940" y="1052"/>
                    </a:lnTo>
                    <a:lnTo>
                      <a:pt x="1985" y="1001"/>
                    </a:lnTo>
                    <a:lnTo>
                      <a:pt x="2010" y="959"/>
                    </a:lnTo>
                    <a:lnTo>
                      <a:pt x="2030" y="916"/>
                    </a:lnTo>
                    <a:lnTo>
                      <a:pt x="2047" y="861"/>
                    </a:lnTo>
                    <a:lnTo>
                      <a:pt x="2058" y="810"/>
                    </a:lnTo>
                    <a:lnTo>
                      <a:pt x="2063" y="751"/>
                    </a:lnTo>
                    <a:lnTo>
                      <a:pt x="2059" y="706"/>
                    </a:lnTo>
                    <a:lnTo>
                      <a:pt x="2049" y="651"/>
                    </a:lnTo>
                    <a:lnTo>
                      <a:pt x="2034" y="598"/>
                    </a:lnTo>
                    <a:lnTo>
                      <a:pt x="2011" y="550"/>
                    </a:lnTo>
                    <a:lnTo>
                      <a:pt x="1983" y="503"/>
                    </a:lnTo>
                    <a:lnTo>
                      <a:pt x="1951" y="464"/>
                    </a:lnTo>
                    <a:lnTo>
                      <a:pt x="1919" y="434"/>
                    </a:lnTo>
                    <a:lnTo>
                      <a:pt x="1887" y="409"/>
                    </a:lnTo>
                    <a:lnTo>
                      <a:pt x="1842" y="381"/>
                    </a:lnTo>
                    <a:lnTo>
                      <a:pt x="1802" y="363"/>
                    </a:lnTo>
                    <a:lnTo>
                      <a:pt x="1765" y="355"/>
                    </a:lnTo>
                    <a:lnTo>
                      <a:pt x="1726" y="348"/>
                    </a:lnTo>
                    <a:lnTo>
                      <a:pt x="1719" y="313"/>
                    </a:lnTo>
                    <a:lnTo>
                      <a:pt x="1705" y="276"/>
                    </a:lnTo>
                    <a:lnTo>
                      <a:pt x="1690" y="243"/>
                    </a:lnTo>
                    <a:lnTo>
                      <a:pt x="1669" y="204"/>
                    </a:lnTo>
                    <a:lnTo>
                      <a:pt x="1644" y="168"/>
                    </a:lnTo>
                    <a:lnTo>
                      <a:pt x="1610" y="130"/>
                    </a:lnTo>
                    <a:lnTo>
                      <a:pt x="1578" y="99"/>
                    </a:lnTo>
                    <a:lnTo>
                      <a:pt x="1541" y="74"/>
                    </a:lnTo>
                    <a:lnTo>
                      <a:pt x="1494" y="45"/>
                    </a:lnTo>
                    <a:lnTo>
                      <a:pt x="1449" y="26"/>
                    </a:lnTo>
                    <a:lnTo>
                      <a:pt x="1403" y="12"/>
                    </a:lnTo>
                    <a:lnTo>
                      <a:pt x="1355" y="4"/>
                    </a:lnTo>
                    <a:lnTo>
                      <a:pt x="1307" y="0"/>
                    </a:lnTo>
                    <a:lnTo>
                      <a:pt x="1254" y="1"/>
                    </a:lnTo>
                    <a:lnTo>
                      <a:pt x="1207" y="8"/>
                    </a:lnTo>
                    <a:lnTo>
                      <a:pt x="1151" y="25"/>
                    </a:lnTo>
                    <a:lnTo>
                      <a:pt x="1091" y="51"/>
                    </a:lnTo>
                    <a:lnTo>
                      <a:pt x="1053" y="74"/>
                    </a:lnTo>
                    <a:lnTo>
                      <a:pt x="1014" y="101"/>
                    </a:lnTo>
                    <a:lnTo>
                      <a:pt x="981" y="134"/>
                    </a:lnTo>
                    <a:lnTo>
                      <a:pt x="952" y="166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>
                <a:outerShdw dist="50800" dir="16200000" algn="ctr" rotWithShape="0">
                  <a:srgbClr val="FFFFFF"/>
                </a:outerShdw>
              </a:effectLst>
              <a:extLst>
                <a:ext uri="{91240B29-F687-4F45-9708-019B960494DF}">
                  <a14:hiddenLine xmlns:a14="http://schemas.microsoft.com/office/drawing/2010/main" w="3810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tIns="27432" bIns="27432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58" name="Freeform 18"/>
              <p:cNvSpPr>
                <a:spLocks noChangeAspect="1"/>
              </p:cNvSpPr>
              <p:nvPr/>
            </p:nvSpPr>
            <p:spPr bwMode="auto">
              <a:xfrm>
                <a:off x="2389" y="2157"/>
                <a:ext cx="1493" cy="949"/>
              </a:xfrm>
              <a:custGeom>
                <a:avLst/>
                <a:gdLst>
                  <a:gd name="T0" fmla="*/ 904 w 2063"/>
                  <a:gd name="T1" fmla="*/ 153 h 1257"/>
                  <a:gd name="T2" fmla="*/ 783 w 2063"/>
                  <a:gd name="T3" fmla="*/ 136 h 1257"/>
                  <a:gd name="T4" fmla="*/ 684 w 2063"/>
                  <a:gd name="T5" fmla="*/ 148 h 1257"/>
                  <a:gd name="T6" fmla="*/ 596 w 2063"/>
                  <a:gd name="T7" fmla="*/ 178 h 1257"/>
                  <a:gd name="T8" fmla="*/ 509 w 2063"/>
                  <a:gd name="T9" fmla="*/ 230 h 1257"/>
                  <a:gd name="T10" fmla="*/ 436 w 2063"/>
                  <a:gd name="T11" fmla="*/ 307 h 1257"/>
                  <a:gd name="T12" fmla="*/ 398 w 2063"/>
                  <a:gd name="T13" fmla="*/ 377 h 1257"/>
                  <a:gd name="T14" fmla="*/ 351 w 2063"/>
                  <a:gd name="T15" fmla="*/ 412 h 1257"/>
                  <a:gd name="T16" fmla="*/ 267 w 2063"/>
                  <a:gd name="T17" fmla="*/ 408 h 1257"/>
                  <a:gd name="T18" fmla="*/ 190 w 2063"/>
                  <a:gd name="T19" fmla="*/ 430 h 1257"/>
                  <a:gd name="T20" fmla="*/ 117 w 2063"/>
                  <a:gd name="T21" fmla="*/ 477 h 1257"/>
                  <a:gd name="T22" fmla="*/ 69 w 2063"/>
                  <a:gd name="T23" fmla="*/ 532 h 1257"/>
                  <a:gd name="T24" fmla="*/ 27 w 2063"/>
                  <a:gd name="T25" fmla="*/ 611 h 1257"/>
                  <a:gd name="T26" fmla="*/ 5 w 2063"/>
                  <a:gd name="T27" fmla="*/ 695 h 1257"/>
                  <a:gd name="T28" fmla="*/ 0 w 2063"/>
                  <a:gd name="T29" fmla="*/ 763 h 1257"/>
                  <a:gd name="T30" fmla="*/ 7 w 2063"/>
                  <a:gd name="T31" fmla="*/ 841 h 1257"/>
                  <a:gd name="T32" fmla="*/ 28 w 2063"/>
                  <a:gd name="T33" fmla="*/ 913 h 1257"/>
                  <a:gd name="T34" fmla="*/ 71 w 2063"/>
                  <a:gd name="T35" fmla="*/ 992 h 1257"/>
                  <a:gd name="T36" fmla="*/ 129 w 2063"/>
                  <a:gd name="T37" fmla="*/ 1054 h 1257"/>
                  <a:gd name="T38" fmla="*/ 194 w 2063"/>
                  <a:gd name="T39" fmla="*/ 1093 h 1257"/>
                  <a:gd name="T40" fmla="*/ 255 w 2063"/>
                  <a:gd name="T41" fmla="*/ 1113 h 1257"/>
                  <a:gd name="T42" fmla="*/ 328 w 2063"/>
                  <a:gd name="T43" fmla="*/ 1114 h 1257"/>
                  <a:gd name="T44" fmla="*/ 392 w 2063"/>
                  <a:gd name="T45" fmla="*/ 1097 h 1257"/>
                  <a:gd name="T46" fmla="*/ 433 w 2063"/>
                  <a:gd name="T47" fmla="*/ 1117 h 1257"/>
                  <a:gd name="T48" fmla="*/ 492 w 2063"/>
                  <a:gd name="T49" fmla="*/ 1163 h 1257"/>
                  <a:gd name="T50" fmla="*/ 568 w 2063"/>
                  <a:gd name="T51" fmla="*/ 1208 h 1257"/>
                  <a:gd name="T52" fmla="*/ 666 w 2063"/>
                  <a:gd name="T53" fmla="*/ 1240 h 1257"/>
                  <a:gd name="T54" fmla="*/ 767 w 2063"/>
                  <a:gd name="T55" fmla="*/ 1257 h 1257"/>
                  <a:gd name="T56" fmla="*/ 851 w 2063"/>
                  <a:gd name="T57" fmla="*/ 1257 h 1257"/>
                  <a:gd name="T58" fmla="*/ 964 w 2063"/>
                  <a:gd name="T59" fmla="*/ 1239 h 1257"/>
                  <a:gd name="T60" fmla="*/ 1051 w 2063"/>
                  <a:gd name="T61" fmla="*/ 1210 h 1257"/>
                  <a:gd name="T62" fmla="*/ 1131 w 2063"/>
                  <a:gd name="T63" fmla="*/ 1169 h 1257"/>
                  <a:gd name="T64" fmla="*/ 1181 w 2063"/>
                  <a:gd name="T65" fmla="*/ 1162 h 1257"/>
                  <a:gd name="T66" fmla="*/ 1250 w 2063"/>
                  <a:gd name="T67" fmla="*/ 1191 h 1257"/>
                  <a:gd name="T68" fmla="*/ 1318 w 2063"/>
                  <a:gd name="T69" fmla="*/ 1201 h 1257"/>
                  <a:gd name="T70" fmla="*/ 1393 w 2063"/>
                  <a:gd name="T71" fmla="*/ 1196 h 1257"/>
                  <a:gd name="T72" fmla="*/ 1470 w 2063"/>
                  <a:gd name="T73" fmla="*/ 1169 h 1257"/>
                  <a:gd name="T74" fmla="*/ 1540 w 2063"/>
                  <a:gd name="T75" fmla="*/ 1121 h 1257"/>
                  <a:gd name="T76" fmla="*/ 1629 w 2063"/>
                  <a:gd name="T77" fmla="*/ 1152 h 1257"/>
                  <a:gd name="T78" fmla="*/ 1719 w 2063"/>
                  <a:gd name="T79" fmla="*/ 1158 h 1257"/>
                  <a:gd name="T80" fmla="*/ 1838 w 2063"/>
                  <a:gd name="T81" fmla="*/ 1127 h 1257"/>
                  <a:gd name="T82" fmla="*/ 1940 w 2063"/>
                  <a:gd name="T83" fmla="*/ 1052 h 1257"/>
                  <a:gd name="T84" fmla="*/ 2010 w 2063"/>
                  <a:gd name="T85" fmla="*/ 959 h 1257"/>
                  <a:gd name="T86" fmla="*/ 2047 w 2063"/>
                  <a:gd name="T87" fmla="*/ 861 h 1257"/>
                  <a:gd name="T88" fmla="*/ 2063 w 2063"/>
                  <a:gd name="T89" fmla="*/ 751 h 1257"/>
                  <a:gd name="T90" fmla="*/ 2049 w 2063"/>
                  <a:gd name="T91" fmla="*/ 651 h 1257"/>
                  <a:gd name="T92" fmla="*/ 2011 w 2063"/>
                  <a:gd name="T93" fmla="*/ 550 h 1257"/>
                  <a:gd name="T94" fmla="*/ 1951 w 2063"/>
                  <a:gd name="T95" fmla="*/ 464 h 1257"/>
                  <a:gd name="T96" fmla="*/ 1887 w 2063"/>
                  <a:gd name="T97" fmla="*/ 409 h 1257"/>
                  <a:gd name="T98" fmla="*/ 1802 w 2063"/>
                  <a:gd name="T99" fmla="*/ 363 h 1257"/>
                  <a:gd name="T100" fmla="*/ 1726 w 2063"/>
                  <a:gd name="T101" fmla="*/ 348 h 1257"/>
                  <a:gd name="T102" fmla="*/ 1705 w 2063"/>
                  <a:gd name="T103" fmla="*/ 276 h 1257"/>
                  <a:gd name="T104" fmla="*/ 1669 w 2063"/>
                  <a:gd name="T105" fmla="*/ 204 h 1257"/>
                  <a:gd name="T106" fmla="*/ 1610 w 2063"/>
                  <a:gd name="T107" fmla="*/ 130 h 1257"/>
                  <a:gd name="T108" fmla="*/ 1541 w 2063"/>
                  <a:gd name="T109" fmla="*/ 74 h 1257"/>
                  <a:gd name="T110" fmla="*/ 1449 w 2063"/>
                  <a:gd name="T111" fmla="*/ 26 h 1257"/>
                  <a:gd name="T112" fmla="*/ 1355 w 2063"/>
                  <a:gd name="T113" fmla="*/ 4 h 1257"/>
                  <a:gd name="T114" fmla="*/ 1254 w 2063"/>
                  <a:gd name="T115" fmla="*/ 1 h 1257"/>
                  <a:gd name="T116" fmla="*/ 1151 w 2063"/>
                  <a:gd name="T117" fmla="*/ 25 h 1257"/>
                  <a:gd name="T118" fmla="*/ 1053 w 2063"/>
                  <a:gd name="T119" fmla="*/ 74 h 1257"/>
                  <a:gd name="T120" fmla="*/ 981 w 2063"/>
                  <a:gd name="T121" fmla="*/ 134 h 1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63" h="1257">
                    <a:moveTo>
                      <a:pt x="952" y="166"/>
                    </a:moveTo>
                    <a:lnTo>
                      <a:pt x="904" y="153"/>
                    </a:lnTo>
                    <a:lnTo>
                      <a:pt x="839" y="140"/>
                    </a:lnTo>
                    <a:lnTo>
                      <a:pt x="783" y="136"/>
                    </a:lnTo>
                    <a:lnTo>
                      <a:pt x="725" y="143"/>
                    </a:lnTo>
                    <a:lnTo>
                      <a:pt x="684" y="148"/>
                    </a:lnTo>
                    <a:lnTo>
                      <a:pt x="641" y="160"/>
                    </a:lnTo>
                    <a:lnTo>
                      <a:pt x="596" y="178"/>
                    </a:lnTo>
                    <a:lnTo>
                      <a:pt x="553" y="200"/>
                    </a:lnTo>
                    <a:lnTo>
                      <a:pt x="509" y="230"/>
                    </a:lnTo>
                    <a:lnTo>
                      <a:pt x="465" y="270"/>
                    </a:lnTo>
                    <a:lnTo>
                      <a:pt x="436" y="307"/>
                    </a:lnTo>
                    <a:lnTo>
                      <a:pt x="416" y="341"/>
                    </a:lnTo>
                    <a:lnTo>
                      <a:pt x="398" y="377"/>
                    </a:lnTo>
                    <a:lnTo>
                      <a:pt x="386" y="425"/>
                    </a:lnTo>
                    <a:lnTo>
                      <a:pt x="351" y="412"/>
                    </a:lnTo>
                    <a:lnTo>
                      <a:pt x="306" y="407"/>
                    </a:lnTo>
                    <a:lnTo>
                      <a:pt x="267" y="408"/>
                    </a:lnTo>
                    <a:lnTo>
                      <a:pt x="226" y="417"/>
                    </a:lnTo>
                    <a:lnTo>
                      <a:pt x="190" y="430"/>
                    </a:lnTo>
                    <a:lnTo>
                      <a:pt x="155" y="448"/>
                    </a:lnTo>
                    <a:lnTo>
                      <a:pt x="117" y="477"/>
                    </a:lnTo>
                    <a:lnTo>
                      <a:pt x="94" y="503"/>
                    </a:lnTo>
                    <a:lnTo>
                      <a:pt x="69" y="532"/>
                    </a:lnTo>
                    <a:lnTo>
                      <a:pt x="47" y="564"/>
                    </a:lnTo>
                    <a:lnTo>
                      <a:pt x="27" y="611"/>
                    </a:lnTo>
                    <a:lnTo>
                      <a:pt x="14" y="651"/>
                    </a:lnTo>
                    <a:lnTo>
                      <a:pt x="5" y="695"/>
                    </a:lnTo>
                    <a:lnTo>
                      <a:pt x="2" y="729"/>
                    </a:lnTo>
                    <a:lnTo>
                      <a:pt x="0" y="763"/>
                    </a:lnTo>
                    <a:lnTo>
                      <a:pt x="2" y="803"/>
                    </a:lnTo>
                    <a:lnTo>
                      <a:pt x="7" y="841"/>
                    </a:lnTo>
                    <a:lnTo>
                      <a:pt x="17" y="876"/>
                    </a:lnTo>
                    <a:lnTo>
                      <a:pt x="28" y="913"/>
                    </a:lnTo>
                    <a:lnTo>
                      <a:pt x="47" y="954"/>
                    </a:lnTo>
                    <a:lnTo>
                      <a:pt x="71" y="992"/>
                    </a:lnTo>
                    <a:lnTo>
                      <a:pt x="96" y="1023"/>
                    </a:lnTo>
                    <a:lnTo>
                      <a:pt x="129" y="1054"/>
                    </a:lnTo>
                    <a:lnTo>
                      <a:pt x="163" y="1078"/>
                    </a:lnTo>
                    <a:lnTo>
                      <a:pt x="194" y="1093"/>
                    </a:lnTo>
                    <a:lnTo>
                      <a:pt x="222" y="1104"/>
                    </a:lnTo>
                    <a:lnTo>
                      <a:pt x="255" y="1113"/>
                    </a:lnTo>
                    <a:lnTo>
                      <a:pt x="291" y="1114"/>
                    </a:lnTo>
                    <a:lnTo>
                      <a:pt x="328" y="1114"/>
                    </a:lnTo>
                    <a:lnTo>
                      <a:pt x="364" y="1106"/>
                    </a:lnTo>
                    <a:lnTo>
                      <a:pt x="392" y="1097"/>
                    </a:lnTo>
                    <a:lnTo>
                      <a:pt x="412" y="1089"/>
                    </a:lnTo>
                    <a:lnTo>
                      <a:pt x="433" y="1117"/>
                    </a:lnTo>
                    <a:lnTo>
                      <a:pt x="461" y="1141"/>
                    </a:lnTo>
                    <a:lnTo>
                      <a:pt x="492" y="1163"/>
                    </a:lnTo>
                    <a:lnTo>
                      <a:pt x="526" y="1187"/>
                    </a:lnTo>
                    <a:lnTo>
                      <a:pt x="568" y="1208"/>
                    </a:lnTo>
                    <a:lnTo>
                      <a:pt x="613" y="1226"/>
                    </a:lnTo>
                    <a:lnTo>
                      <a:pt x="666" y="1240"/>
                    </a:lnTo>
                    <a:lnTo>
                      <a:pt x="714" y="1251"/>
                    </a:lnTo>
                    <a:lnTo>
                      <a:pt x="767" y="1257"/>
                    </a:lnTo>
                    <a:lnTo>
                      <a:pt x="808" y="1257"/>
                    </a:lnTo>
                    <a:lnTo>
                      <a:pt x="851" y="1257"/>
                    </a:lnTo>
                    <a:lnTo>
                      <a:pt x="910" y="1249"/>
                    </a:lnTo>
                    <a:lnTo>
                      <a:pt x="964" y="1239"/>
                    </a:lnTo>
                    <a:lnTo>
                      <a:pt x="1003" y="1228"/>
                    </a:lnTo>
                    <a:lnTo>
                      <a:pt x="1051" y="1210"/>
                    </a:lnTo>
                    <a:lnTo>
                      <a:pt x="1101" y="1187"/>
                    </a:lnTo>
                    <a:lnTo>
                      <a:pt x="1131" y="1169"/>
                    </a:lnTo>
                    <a:lnTo>
                      <a:pt x="1155" y="1148"/>
                    </a:lnTo>
                    <a:lnTo>
                      <a:pt x="1181" y="1162"/>
                    </a:lnTo>
                    <a:lnTo>
                      <a:pt x="1217" y="1179"/>
                    </a:lnTo>
                    <a:lnTo>
                      <a:pt x="1250" y="1191"/>
                    </a:lnTo>
                    <a:lnTo>
                      <a:pt x="1282" y="1197"/>
                    </a:lnTo>
                    <a:lnTo>
                      <a:pt x="1318" y="1201"/>
                    </a:lnTo>
                    <a:lnTo>
                      <a:pt x="1350" y="1201"/>
                    </a:lnTo>
                    <a:lnTo>
                      <a:pt x="1393" y="1196"/>
                    </a:lnTo>
                    <a:lnTo>
                      <a:pt x="1434" y="1183"/>
                    </a:lnTo>
                    <a:lnTo>
                      <a:pt x="1470" y="1169"/>
                    </a:lnTo>
                    <a:lnTo>
                      <a:pt x="1506" y="1145"/>
                    </a:lnTo>
                    <a:lnTo>
                      <a:pt x="1540" y="1121"/>
                    </a:lnTo>
                    <a:lnTo>
                      <a:pt x="1587" y="1141"/>
                    </a:lnTo>
                    <a:lnTo>
                      <a:pt x="1629" y="1152"/>
                    </a:lnTo>
                    <a:lnTo>
                      <a:pt x="1666" y="1158"/>
                    </a:lnTo>
                    <a:lnTo>
                      <a:pt x="1719" y="1158"/>
                    </a:lnTo>
                    <a:lnTo>
                      <a:pt x="1774" y="1150"/>
                    </a:lnTo>
                    <a:lnTo>
                      <a:pt x="1838" y="1127"/>
                    </a:lnTo>
                    <a:lnTo>
                      <a:pt x="1893" y="1093"/>
                    </a:lnTo>
                    <a:lnTo>
                      <a:pt x="1940" y="1052"/>
                    </a:lnTo>
                    <a:lnTo>
                      <a:pt x="1985" y="1001"/>
                    </a:lnTo>
                    <a:lnTo>
                      <a:pt x="2010" y="959"/>
                    </a:lnTo>
                    <a:lnTo>
                      <a:pt x="2030" y="916"/>
                    </a:lnTo>
                    <a:lnTo>
                      <a:pt x="2047" y="861"/>
                    </a:lnTo>
                    <a:lnTo>
                      <a:pt x="2058" y="810"/>
                    </a:lnTo>
                    <a:lnTo>
                      <a:pt x="2063" y="751"/>
                    </a:lnTo>
                    <a:lnTo>
                      <a:pt x="2059" y="706"/>
                    </a:lnTo>
                    <a:lnTo>
                      <a:pt x="2049" y="651"/>
                    </a:lnTo>
                    <a:lnTo>
                      <a:pt x="2034" y="598"/>
                    </a:lnTo>
                    <a:lnTo>
                      <a:pt x="2011" y="550"/>
                    </a:lnTo>
                    <a:lnTo>
                      <a:pt x="1983" y="503"/>
                    </a:lnTo>
                    <a:lnTo>
                      <a:pt x="1951" y="464"/>
                    </a:lnTo>
                    <a:lnTo>
                      <a:pt x="1919" y="434"/>
                    </a:lnTo>
                    <a:lnTo>
                      <a:pt x="1887" y="409"/>
                    </a:lnTo>
                    <a:lnTo>
                      <a:pt x="1842" y="381"/>
                    </a:lnTo>
                    <a:lnTo>
                      <a:pt x="1802" y="363"/>
                    </a:lnTo>
                    <a:lnTo>
                      <a:pt x="1765" y="355"/>
                    </a:lnTo>
                    <a:lnTo>
                      <a:pt x="1726" y="348"/>
                    </a:lnTo>
                    <a:lnTo>
                      <a:pt x="1719" y="313"/>
                    </a:lnTo>
                    <a:lnTo>
                      <a:pt x="1705" y="276"/>
                    </a:lnTo>
                    <a:lnTo>
                      <a:pt x="1690" y="243"/>
                    </a:lnTo>
                    <a:lnTo>
                      <a:pt x="1669" y="204"/>
                    </a:lnTo>
                    <a:lnTo>
                      <a:pt x="1644" y="168"/>
                    </a:lnTo>
                    <a:lnTo>
                      <a:pt x="1610" y="130"/>
                    </a:lnTo>
                    <a:lnTo>
                      <a:pt x="1578" y="99"/>
                    </a:lnTo>
                    <a:lnTo>
                      <a:pt x="1541" y="74"/>
                    </a:lnTo>
                    <a:lnTo>
                      <a:pt x="1494" y="45"/>
                    </a:lnTo>
                    <a:lnTo>
                      <a:pt x="1449" y="26"/>
                    </a:lnTo>
                    <a:lnTo>
                      <a:pt x="1403" y="12"/>
                    </a:lnTo>
                    <a:lnTo>
                      <a:pt x="1355" y="4"/>
                    </a:lnTo>
                    <a:lnTo>
                      <a:pt x="1307" y="0"/>
                    </a:lnTo>
                    <a:lnTo>
                      <a:pt x="1254" y="1"/>
                    </a:lnTo>
                    <a:lnTo>
                      <a:pt x="1207" y="8"/>
                    </a:lnTo>
                    <a:lnTo>
                      <a:pt x="1151" y="25"/>
                    </a:lnTo>
                    <a:lnTo>
                      <a:pt x="1091" y="51"/>
                    </a:lnTo>
                    <a:lnTo>
                      <a:pt x="1053" y="74"/>
                    </a:lnTo>
                    <a:lnTo>
                      <a:pt x="1014" y="101"/>
                    </a:lnTo>
                    <a:lnTo>
                      <a:pt x="981" y="134"/>
                    </a:lnTo>
                    <a:lnTo>
                      <a:pt x="952" y="166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>
                <a:outerShdw dist="38100" dir="16200000" algn="ctr" rotWithShape="0">
                  <a:srgbClr val="FFFFFF"/>
                </a:outerShdw>
              </a:effectLst>
              <a:extLst>
                <a:ext uri="{91240B29-F687-4F45-9708-019B960494DF}">
                  <a14:hiddenLine xmlns:a14="http://schemas.microsoft.com/office/drawing/2010/main" w="3810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tIns="27432" bIns="27432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59" name="Freeform 19"/>
              <p:cNvSpPr>
                <a:spLocks noChangeAspect="1"/>
              </p:cNvSpPr>
              <p:nvPr/>
            </p:nvSpPr>
            <p:spPr bwMode="auto">
              <a:xfrm flipH="1">
                <a:off x="2150" y="2334"/>
                <a:ext cx="1493" cy="795"/>
              </a:xfrm>
              <a:custGeom>
                <a:avLst/>
                <a:gdLst>
                  <a:gd name="T0" fmla="*/ 904 w 2063"/>
                  <a:gd name="T1" fmla="*/ 153 h 1257"/>
                  <a:gd name="T2" fmla="*/ 783 w 2063"/>
                  <a:gd name="T3" fmla="*/ 136 h 1257"/>
                  <a:gd name="T4" fmla="*/ 684 w 2063"/>
                  <a:gd name="T5" fmla="*/ 148 h 1257"/>
                  <a:gd name="T6" fmla="*/ 596 w 2063"/>
                  <a:gd name="T7" fmla="*/ 178 h 1257"/>
                  <a:gd name="T8" fmla="*/ 509 w 2063"/>
                  <a:gd name="T9" fmla="*/ 230 h 1257"/>
                  <a:gd name="T10" fmla="*/ 436 w 2063"/>
                  <a:gd name="T11" fmla="*/ 307 h 1257"/>
                  <a:gd name="T12" fmla="*/ 398 w 2063"/>
                  <a:gd name="T13" fmla="*/ 377 h 1257"/>
                  <a:gd name="T14" fmla="*/ 351 w 2063"/>
                  <a:gd name="T15" fmla="*/ 412 h 1257"/>
                  <a:gd name="T16" fmla="*/ 267 w 2063"/>
                  <a:gd name="T17" fmla="*/ 408 h 1257"/>
                  <a:gd name="T18" fmla="*/ 190 w 2063"/>
                  <a:gd name="T19" fmla="*/ 430 h 1257"/>
                  <a:gd name="T20" fmla="*/ 117 w 2063"/>
                  <a:gd name="T21" fmla="*/ 477 h 1257"/>
                  <a:gd name="T22" fmla="*/ 69 w 2063"/>
                  <a:gd name="T23" fmla="*/ 532 h 1257"/>
                  <a:gd name="T24" fmla="*/ 27 w 2063"/>
                  <a:gd name="T25" fmla="*/ 611 h 1257"/>
                  <a:gd name="T26" fmla="*/ 5 w 2063"/>
                  <a:gd name="T27" fmla="*/ 695 h 1257"/>
                  <a:gd name="T28" fmla="*/ 0 w 2063"/>
                  <a:gd name="T29" fmla="*/ 763 h 1257"/>
                  <a:gd name="T30" fmla="*/ 7 w 2063"/>
                  <a:gd name="T31" fmla="*/ 841 h 1257"/>
                  <a:gd name="T32" fmla="*/ 28 w 2063"/>
                  <a:gd name="T33" fmla="*/ 913 h 1257"/>
                  <a:gd name="T34" fmla="*/ 71 w 2063"/>
                  <a:gd name="T35" fmla="*/ 992 h 1257"/>
                  <a:gd name="T36" fmla="*/ 129 w 2063"/>
                  <a:gd name="T37" fmla="*/ 1054 h 1257"/>
                  <a:gd name="T38" fmla="*/ 194 w 2063"/>
                  <a:gd name="T39" fmla="*/ 1093 h 1257"/>
                  <a:gd name="T40" fmla="*/ 255 w 2063"/>
                  <a:gd name="T41" fmla="*/ 1113 h 1257"/>
                  <a:gd name="T42" fmla="*/ 328 w 2063"/>
                  <a:gd name="T43" fmla="*/ 1114 h 1257"/>
                  <a:gd name="T44" fmla="*/ 392 w 2063"/>
                  <a:gd name="T45" fmla="*/ 1097 h 1257"/>
                  <a:gd name="T46" fmla="*/ 433 w 2063"/>
                  <a:gd name="T47" fmla="*/ 1117 h 1257"/>
                  <a:gd name="T48" fmla="*/ 492 w 2063"/>
                  <a:gd name="T49" fmla="*/ 1163 h 1257"/>
                  <a:gd name="T50" fmla="*/ 568 w 2063"/>
                  <a:gd name="T51" fmla="*/ 1208 h 1257"/>
                  <a:gd name="T52" fmla="*/ 666 w 2063"/>
                  <a:gd name="T53" fmla="*/ 1240 h 1257"/>
                  <a:gd name="T54" fmla="*/ 767 w 2063"/>
                  <a:gd name="T55" fmla="*/ 1257 h 1257"/>
                  <a:gd name="T56" fmla="*/ 851 w 2063"/>
                  <a:gd name="T57" fmla="*/ 1257 h 1257"/>
                  <a:gd name="T58" fmla="*/ 964 w 2063"/>
                  <a:gd name="T59" fmla="*/ 1239 h 1257"/>
                  <a:gd name="T60" fmla="*/ 1051 w 2063"/>
                  <a:gd name="T61" fmla="*/ 1210 h 1257"/>
                  <a:gd name="T62" fmla="*/ 1131 w 2063"/>
                  <a:gd name="T63" fmla="*/ 1169 h 1257"/>
                  <a:gd name="T64" fmla="*/ 1181 w 2063"/>
                  <a:gd name="T65" fmla="*/ 1162 h 1257"/>
                  <a:gd name="T66" fmla="*/ 1250 w 2063"/>
                  <a:gd name="T67" fmla="*/ 1191 h 1257"/>
                  <a:gd name="T68" fmla="*/ 1318 w 2063"/>
                  <a:gd name="T69" fmla="*/ 1201 h 1257"/>
                  <a:gd name="T70" fmla="*/ 1393 w 2063"/>
                  <a:gd name="T71" fmla="*/ 1196 h 1257"/>
                  <a:gd name="T72" fmla="*/ 1470 w 2063"/>
                  <a:gd name="T73" fmla="*/ 1169 h 1257"/>
                  <a:gd name="T74" fmla="*/ 1540 w 2063"/>
                  <a:gd name="T75" fmla="*/ 1121 h 1257"/>
                  <a:gd name="T76" fmla="*/ 1629 w 2063"/>
                  <a:gd name="T77" fmla="*/ 1152 h 1257"/>
                  <a:gd name="T78" fmla="*/ 1719 w 2063"/>
                  <a:gd name="T79" fmla="*/ 1158 h 1257"/>
                  <a:gd name="T80" fmla="*/ 1838 w 2063"/>
                  <a:gd name="T81" fmla="*/ 1127 h 1257"/>
                  <a:gd name="T82" fmla="*/ 1940 w 2063"/>
                  <a:gd name="T83" fmla="*/ 1052 h 1257"/>
                  <a:gd name="T84" fmla="*/ 2010 w 2063"/>
                  <a:gd name="T85" fmla="*/ 959 h 1257"/>
                  <a:gd name="T86" fmla="*/ 2047 w 2063"/>
                  <a:gd name="T87" fmla="*/ 861 h 1257"/>
                  <a:gd name="T88" fmla="*/ 2063 w 2063"/>
                  <a:gd name="T89" fmla="*/ 751 h 1257"/>
                  <a:gd name="T90" fmla="*/ 2049 w 2063"/>
                  <a:gd name="T91" fmla="*/ 651 h 1257"/>
                  <a:gd name="T92" fmla="*/ 2011 w 2063"/>
                  <a:gd name="T93" fmla="*/ 550 h 1257"/>
                  <a:gd name="T94" fmla="*/ 1951 w 2063"/>
                  <a:gd name="T95" fmla="*/ 464 h 1257"/>
                  <a:gd name="T96" fmla="*/ 1887 w 2063"/>
                  <a:gd name="T97" fmla="*/ 409 h 1257"/>
                  <a:gd name="T98" fmla="*/ 1802 w 2063"/>
                  <a:gd name="T99" fmla="*/ 363 h 1257"/>
                  <a:gd name="T100" fmla="*/ 1726 w 2063"/>
                  <a:gd name="T101" fmla="*/ 348 h 1257"/>
                  <a:gd name="T102" fmla="*/ 1705 w 2063"/>
                  <a:gd name="T103" fmla="*/ 276 h 1257"/>
                  <a:gd name="T104" fmla="*/ 1669 w 2063"/>
                  <a:gd name="T105" fmla="*/ 204 h 1257"/>
                  <a:gd name="T106" fmla="*/ 1610 w 2063"/>
                  <a:gd name="T107" fmla="*/ 130 h 1257"/>
                  <a:gd name="T108" fmla="*/ 1541 w 2063"/>
                  <a:gd name="T109" fmla="*/ 74 h 1257"/>
                  <a:gd name="T110" fmla="*/ 1449 w 2063"/>
                  <a:gd name="T111" fmla="*/ 26 h 1257"/>
                  <a:gd name="T112" fmla="*/ 1355 w 2063"/>
                  <a:gd name="T113" fmla="*/ 4 h 1257"/>
                  <a:gd name="T114" fmla="*/ 1254 w 2063"/>
                  <a:gd name="T115" fmla="*/ 1 h 1257"/>
                  <a:gd name="T116" fmla="*/ 1151 w 2063"/>
                  <a:gd name="T117" fmla="*/ 25 h 1257"/>
                  <a:gd name="T118" fmla="*/ 1053 w 2063"/>
                  <a:gd name="T119" fmla="*/ 74 h 1257"/>
                  <a:gd name="T120" fmla="*/ 981 w 2063"/>
                  <a:gd name="T121" fmla="*/ 134 h 1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63" h="1257">
                    <a:moveTo>
                      <a:pt x="952" y="166"/>
                    </a:moveTo>
                    <a:lnTo>
                      <a:pt x="904" y="153"/>
                    </a:lnTo>
                    <a:lnTo>
                      <a:pt x="839" y="140"/>
                    </a:lnTo>
                    <a:lnTo>
                      <a:pt x="783" y="136"/>
                    </a:lnTo>
                    <a:lnTo>
                      <a:pt x="725" y="143"/>
                    </a:lnTo>
                    <a:lnTo>
                      <a:pt x="684" y="148"/>
                    </a:lnTo>
                    <a:lnTo>
                      <a:pt x="641" y="160"/>
                    </a:lnTo>
                    <a:lnTo>
                      <a:pt x="596" y="178"/>
                    </a:lnTo>
                    <a:lnTo>
                      <a:pt x="553" y="200"/>
                    </a:lnTo>
                    <a:lnTo>
                      <a:pt x="509" y="230"/>
                    </a:lnTo>
                    <a:lnTo>
                      <a:pt x="465" y="270"/>
                    </a:lnTo>
                    <a:lnTo>
                      <a:pt x="436" y="307"/>
                    </a:lnTo>
                    <a:lnTo>
                      <a:pt x="416" y="341"/>
                    </a:lnTo>
                    <a:lnTo>
                      <a:pt x="398" y="377"/>
                    </a:lnTo>
                    <a:lnTo>
                      <a:pt x="386" y="425"/>
                    </a:lnTo>
                    <a:lnTo>
                      <a:pt x="351" y="412"/>
                    </a:lnTo>
                    <a:lnTo>
                      <a:pt x="306" y="407"/>
                    </a:lnTo>
                    <a:lnTo>
                      <a:pt x="267" y="408"/>
                    </a:lnTo>
                    <a:lnTo>
                      <a:pt x="226" y="417"/>
                    </a:lnTo>
                    <a:lnTo>
                      <a:pt x="190" y="430"/>
                    </a:lnTo>
                    <a:lnTo>
                      <a:pt x="155" y="448"/>
                    </a:lnTo>
                    <a:lnTo>
                      <a:pt x="117" y="477"/>
                    </a:lnTo>
                    <a:lnTo>
                      <a:pt x="94" y="503"/>
                    </a:lnTo>
                    <a:lnTo>
                      <a:pt x="69" y="532"/>
                    </a:lnTo>
                    <a:lnTo>
                      <a:pt x="47" y="564"/>
                    </a:lnTo>
                    <a:lnTo>
                      <a:pt x="27" y="611"/>
                    </a:lnTo>
                    <a:lnTo>
                      <a:pt x="14" y="651"/>
                    </a:lnTo>
                    <a:lnTo>
                      <a:pt x="5" y="695"/>
                    </a:lnTo>
                    <a:lnTo>
                      <a:pt x="2" y="729"/>
                    </a:lnTo>
                    <a:lnTo>
                      <a:pt x="0" y="763"/>
                    </a:lnTo>
                    <a:lnTo>
                      <a:pt x="2" y="803"/>
                    </a:lnTo>
                    <a:lnTo>
                      <a:pt x="7" y="841"/>
                    </a:lnTo>
                    <a:lnTo>
                      <a:pt x="17" y="876"/>
                    </a:lnTo>
                    <a:lnTo>
                      <a:pt x="28" y="913"/>
                    </a:lnTo>
                    <a:lnTo>
                      <a:pt x="47" y="954"/>
                    </a:lnTo>
                    <a:lnTo>
                      <a:pt x="71" y="992"/>
                    </a:lnTo>
                    <a:lnTo>
                      <a:pt x="96" y="1023"/>
                    </a:lnTo>
                    <a:lnTo>
                      <a:pt x="129" y="1054"/>
                    </a:lnTo>
                    <a:lnTo>
                      <a:pt x="163" y="1078"/>
                    </a:lnTo>
                    <a:lnTo>
                      <a:pt x="194" y="1093"/>
                    </a:lnTo>
                    <a:lnTo>
                      <a:pt x="222" y="1104"/>
                    </a:lnTo>
                    <a:lnTo>
                      <a:pt x="255" y="1113"/>
                    </a:lnTo>
                    <a:lnTo>
                      <a:pt x="291" y="1114"/>
                    </a:lnTo>
                    <a:lnTo>
                      <a:pt x="328" y="1114"/>
                    </a:lnTo>
                    <a:lnTo>
                      <a:pt x="364" y="1106"/>
                    </a:lnTo>
                    <a:lnTo>
                      <a:pt x="392" y="1097"/>
                    </a:lnTo>
                    <a:lnTo>
                      <a:pt x="412" y="1089"/>
                    </a:lnTo>
                    <a:lnTo>
                      <a:pt x="433" y="1117"/>
                    </a:lnTo>
                    <a:lnTo>
                      <a:pt x="461" y="1141"/>
                    </a:lnTo>
                    <a:lnTo>
                      <a:pt x="492" y="1163"/>
                    </a:lnTo>
                    <a:lnTo>
                      <a:pt x="526" y="1187"/>
                    </a:lnTo>
                    <a:lnTo>
                      <a:pt x="568" y="1208"/>
                    </a:lnTo>
                    <a:lnTo>
                      <a:pt x="613" y="1226"/>
                    </a:lnTo>
                    <a:lnTo>
                      <a:pt x="666" y="1240"/>
                    </a:lnTo>
                    <a:lnTo>
                      <a:pt x="714" y="1251"/>
                    </a:lnTo>
                    <a:lnTo>
                      <a:pt x="767" y="1257"/>
                    </a:lnTo>
                    <a:lnTo>
                      <a:pt x="808" y="1257"/>
                    </a:lnTo>
                    <a:lnTo>
                      <a:pt x="851" y="1257"/>
                    </a:lnTo>
                    <a:lnTo>
                      <a:pt x="910" y="1249"/>
                    </a:lnTo>
                    <a:lnTo>
                      <a:pt x="964" y="1239"/>
                    </a:lnTo>
                    <a:lnTo>
                      <a:pt x="1003" y="1228"/>
                    </a:lnTo>
                    <a:lnTo>
                      <a:pt x="1051" y="1210"/>
                    </a:lnTo>
                    <a:lnTo>
                      <a:pt x="1101" y="1187"/>
                    </a:lnTo>
                    <a:lnTo>
                      <a:pt x="1131" y="1169"/>
                    </a:lnTo>
                    <a:lnTo>
                      <a:pt x="1155" y="1148"/>
                    </a:lnTo>
                    <a:lnTo>
                      <a:pt x="1181" y="1162"/>
                    </a:lnTo>
                    <a:lnTo>
                      <a:pt x="1217" y="1179"/>
                    </a:lnTo>
                    <a:lnTo>
                      <a:pt x="1250" y="1191"/>
                    </a:lnTo>
                    <a:lnTo>
                      <a:pt x="1282" y="1197"/>
                    </a:lnTo>
                    <a:lnTo>
                      <a:pt x="1318" y="1201"/>
                    </a:lnTo>
                    <a:lnTo>
                      <a:pt x="1350" y="1201"/>
                    </a:lnTo>
                    <a:lnTo>
                      <a:pt x="1393" y="1196"/>
                    </a:lnTo>
                    <a:lnTo>
                      <a:pt x="1434" y="1183"/>
                    </a:lnTo>
                    <a:lnTo>
                      <a:pt x="1470" y="1169"/>
                    </a:lnTo>
                    <a:lnTo>
                      <a:pt x="1506" y="1145"/>
                    </a:lnTo>
                    <a:lnTo>
                      <a:pt x="1540" y="1121"/>
                    </a:lnTo>
                    <a:lnTo>
                      <a:pt x="1587" y="1141"/>
                    </a:lnTo>
                    <a:lnTo>
                      <a:pt x="1629" y="1152"/>
                    </a:lnTo>
                    <a:lnTo>
                      <a:pt x="1666" y="1158"/>
                    </a:lnTo>
                    <a:lnTo>
                      <a:pt x="1719" y="1158"/>
                    </a:lnTo>
                    <a:lnTo>
                      <a:pt x="1774" y="1150"/>
                    </a:lnTo>
                    <a:lnTo>
                      <a:pt x="1838" y="1127"/>
                    </a:lnTo>
                    <a:lnTo>
                      <a:pt x="1893" y="1093"/>
                    </a:lnTo>
                    <a:lnTo>
                      <a:pt x="1940" y="1052"/>
                    </a:lnTo>
                    <a:lnTo>
                      <a:pt x="1985" y="1001"/>
                    </a:lnTo>
                    <a:lnTo>
                      <a:pt x="2010" y="959"/>
                    </a:lnTo>
                    <a:lnTo>
                      <a:pt x="2030" y="916"/>
                    </a:lnTo>
                    <a:lnTo>
                      <a:pt x="2047" y="861"/>
                    </a:lnTo>
                    <a:lnTo>
                      <a:pt x="2058" y="810"/>
                    </a:lnTo>
                    <a:lnTo>
                      <a:pt x="2063" y="751"/>
                    </a:lnTo>
                    <a:lnTo>
                      <a:pt x="2059" y="706"/>
                    </a:lnTo>
                    <a:lnTo>
                      <a:pt x="2049" y="651"/>
                    </a:lnTo>
                    <a:lnTo>
                      <a:pt x="2034" y="598"/>
                    </a:lnTo>
                    <a:lnTo>
                      <a:pt x="2011" y="550"/>
                    </a:lnTo>
                    <a:lnTo>
                      <a:pt x="1983" y="503"/>
                    </a:lnTo>
                    <a:lnTo>
                      <a:pt x="1951" y="464"/>
                    </a:lnTo>
                    <a:lnTo>
                      <a:pt x="1919" y="434"/>
                    </a:lnTo>
                    <a:lnTo>
                      <a:pt x="1887" y="409"/>
                    </a:lnTo>
                    <a:lnTo>
                      <a:pt x="1842" y="381"/>
                    </a:lnTo>
                    <a:lnTo>
                      <a:pt x="1802" y="363"/>
                    </a:lnTo>
                    <a:lnTo>
                      <a:pt x="1765" y="355"/>
                    </a:lnTo>
                    <a:lnTo>
                      <a:pt x="1726" y="348"/>
                    </a:lnTo>
                    <a:lnTo>
                      <a:pt x="1719" y="313"/>
                    </a:lnTo>
                    <a:lnTo>
                      <a:pt x="1705" y="276"/>
                    </a:lnTo>
                    <a:lnTo>
                      <a:pt x="1690" y="243"/>
                    </a:lnTo>
                    <a:lnTo>
                      <a:pt x="1669" y="204"/>
                    </a:lnTo>
                    <a:lnTo>
                      <a:pt x="1644" y="168"/>
                    </a:lnTo>
                    <a:lnTo>
                      <a:pt x="1610" y="130"/>
                    </a:lnTo>
                    <a:lnTo>
                      <a:pt x="1578" y="99"/>
                    </a:lnTo>
                    <a:lnTo>
                      <a:pt x="1541" y="74"/>
                    </a:lnTo>
                    <a:lnTo>
                      <a:pt x="1494" y="45"/>
                    </a:lnTo>
                    <a:lnTo>
                      <a:pt x="1449" y="26"/>
                    </a:lnTo>
                    <a:lnTo>
                      <a:pt x="1403" y="12"/>
                    </a:lnTo>
                    <a:lnTo>
                      <a:pt x="1355" y="4"/>
                    </a:lnTo>
                    <a:lnTo>
                      <a:pt x="1307" y="0"/>
                    </a:lnTo>
                    <a:lnTo>
                      <a:pt x="1254" y="1"/>
                    </a:lnTo>
                    <a:lnTo>
                      <a:pt x="1207" y="8"/>
                    </a:lnTo>
                    <a:lnTo>
                      <a:pt x="1151" y="25"/>
                    </a:lnTo>
                    <a:lnTo>
                      <a:pt x="1091" y="51"/>
                    </a:lnTo>
                    <a:lnTo>
                      <a:pt x="1053" y="74"/>
                    </a:lnTo>
                    <a:lnTo>
                      <a:pt x="1014" y="101"/>
                    </a:lnTo>
                    <a:lnTo>
                      <a:pt x="981" y="134"/>
                    </a:lnTo>
                    <a:lnTo>
                      <a:pt x="952" y="166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>
                <a:outerShdw dist="38100" dir="16200000" algn="ctr" rotWithShape="0">
                  <a:srgbClr val="FFFFFF"/>
                </a:outerShdw>
              </a:effectLst>
              <a:extLst>
                <a:ext uri="{91240B29-F687-4F45-9708-019B960494DF}">
                  <a14:hiddenLine xmlns:a14="http://schemas.microsoft.com/office/drawing/2010/main" w="3810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tIns="27432" bIns="27432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3312" y="576"/>
              <a:ext cx="693" cy="28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  <a:latin typeface="Arial Narrow" pitchFamily="34" charset="0"/>
                </a:rPr>
                <a:t>Internet</a:t>
              </a:r>
            </a:p>
          </p:txBody>
        </p:sp>
      </p:grpSp>
      <p:grpSp>
        <p:nvGrpSpPr>
          <p:cNvPr id="10287" name="Group 47"/>
          <p:cNvGrpSpPr>
            <a:grpSpLocks/>
          </p:cNvGrpSpPr>
          <p:nvPr/>
        </p:nvGrpSpPr>
        <p:grpSpPr bwMode="auto">
          <a:xfrm>
            <a:off x="1524000" y="3886200"/>
            <a:ext cx="2819400" cy="1778000"/>
            <a:chOff x="960" y="2448"/>
            <a:chExt cx="1776" cy="1120"/>
          </a:xfrm>
        </p:grpSpPr>
        <p:pic>
          <p:nvPicPr>
            <p:cNvPr id="10262" name="Picture 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448"/>
              <a:ext cx="1776" cy="1120"/>
            </a:xfrm>
            <a:prstGeom prst="rect">
              <a:avLst/>
            </a:prstGeom>
            <a:solidFill>
              <a:srgbClr val="0000FF">
                <a:alpha val="32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 flipH="1" flipV="1">
              <a:off x="1269" y="2848"/>
              <a:ext cx="15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V="1">
              <a:off x="1518" y="2944"/>
              <a:ext cx="20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V="1">
              <a:off x="1408" y="273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10266" name="Picture 2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" y="2560"/>
              <a:ext cx="299" cy="2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45791" dir="2021404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7" name="Picture 2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8" y="2656"/>
              <a:ext cx="299" cy="2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45791" dir="2021404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8" name="Picture 2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9" y="3136"/>
              <a:ext cx="299" cy="2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45791" dir="2021404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1968" y="2592"/>
              <a:ext cx="720" cy="86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200" b="1">
                  <a:solidFill>
                    <a:schemeClr val="bg1"/>
                  </a:solidFill>
                  <a:latin typeface="Arial" charset="0"/>
                </a:rPr>
                <a:t>Logica client</a:t>
              </a:r>
            </a:p>
            <a:p>
              <a:pPr>
                <a:spcBef>
                  <a:spcPct val="50000"/>
                </a:spcBef>
              </a:pPr>
              <a:endParaRPr lang="it-IT" sz="800" b="1">
                <a:solidFill>
                  <a:schemeClr val="bg1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it-IT" sz="1200" b="1">
                  <a:solidFill>
                    <a:schemeClr val="bg1"/>
                  </a:solidFill>
                  <a:latin typeface="Arial" charset="0"/>
                </a:rPr>
                <a:t>Logica di business</a:t>
              </a:r>
            </a:p>
            <a:p>
              <a:pPr>
                <a:spcBef>
                  <a:spcPct val="50000"/>
                </a:spcBef>
              </a:pPr>
              <a:endParaRPr lang="it-IT" sz="800" b="1">
                <a:solidFill>
                  <a:schemeClr val="bg1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it-IT" sz="1200" b="1">
                  <a:solidFill>
                    <a:schemeClr val="bg1"/>
                  </a:solidFill>
                  <a:latin typeface="Arial" charset="0"/>
                </a:rPr>
                <a:t>Servizi</a:t>
              </a:r>
              <a:endParaRPr lang="en-US" sz="1200" b="1">
                <a:solidFill>
                  <a:schemeClr val="bg1"/>
                </a:solidFill>
                <a:latin typeface="Arial" charset="0"/>
              </a:endParaRPr>
            </a:p>
          </p:txBody>
        </p:sp>
      </p:grpSp>
      <p:cxnSp>
        <p:nvCxnSpPr>
          <p:cNvPr id="10271" name="AutoShape 31"/>
          <p:cNvCxnSpPr>
            <a:cxnSpLocks noChangeShapeType="1"/>
            <a:stCxn id="10247" idx="3"/>
            <a:endCxn id="10257" idx="48"/>
          </p:cNvCxnSpPr>
          <p:nvPr/>
        </p:nvCxnSpPr>
        <p:spPr bwMode="auto">
          <a:xfrm>
            <a:off x="2209800" y="1524000"/>
            <a:ext cx="2008188" cy="842963"/>
          </a:xfrm>
          <a:prstGeom prst="curvedConnector3">
            <a:avLst>
              <a:gd name="adj1" fmla="val 45532"/>
            </a:avLst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72" name="AutoShape 32"/>
          <p:cNvCxnSpPr>
            <a:cxnSpLocks noChangeShapeType="1"/>
            <a:stCxn id="10256" idx="28"/>
            <a:endCxn id="10262" idx="0"/>
          </p:cNvCxnSpPr>
          <p:nvPr/>
        </p:nvCxnSpPr>
        <p:spPr bwMode="auto">
          <a:xfrm rot="5400000">
            <a:off x="3573463" y="2459037"/>
            <a:ext cx="787400" cy="206692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285" name="Group 45"/>
          <p:cNvGrpSpPr>
            <a:grpSpLocks/>
          </p:cNvGrpSpPr>
          <p:nvPr/>
        </p:nvGrpSpPr>
        <p:grpSpPr bwMode="auto">
          <a:xfrm>
            <a:off x="5867400" y="4495800"/>
            <a:ext cx="2362200" cy="1676400"/>
            <a:chOff x="3504" y="2448"/>
            <a:chExt cx="1488" cy="1056"/>
          </a:xfrm>
        </p:grpSpPr>
        <p:pic>
          <p:nvPicPr>
            <p:cNvPr id="10275" name="Picture 3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2448"/>
              <a:ext cx="1488" cy="1056"/>
            </a:xfrm>
            <a:prstGeom prst="rect">
              <a:avLst/>
            </a:prstGeom>
            <a:solidFill>
              <a:srgbClr val="0000FF">
                <a:alpha val="32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9" name="Picture 3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2592"/>
              <a:ext cx="299" cy="2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45791" dir="2021404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82" name="Text Box 42"/>
            <p:cNvSpPr txBox="1">
              <a:spLocks noChangeArrowheads="1"/>
            </p:cNvSpPr>
            <p:nvPr/>
          </p:nvSpPr>
          <p:spPr bwMode="auto">
            <a:xfrm>
              <a:off x="4176" y="2640"/>
              <a:ext cx="768" cy="75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200" b="1">
                  <a:solidFill>
                    <a:schemeClr val="bg1"/>
                  </a:solidFill>
                  <a:latin typeface="Arial" charset="0"/>
                </a:rPr>
                <a:t>DBMS</a:t>
              </a:r>
            </a:p>
            <a:p>
              <a:pPr>
                <a:spcBef>
                  <a:spcPct val="50000"/>
                </a:spcBef>
              </a:pPr>
              <a:endParaRPr lang="it-IT" sz="800" b="1">
                <a:solidFill>
                  <a:schemeClr val="bg1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it-IT" sz="1200" b="1">
                  <a:solidFill>
                    <a:schemeClr val="bg1"/>
                  </a:solidFill>
                  <a:latin typeface="Arial" charset="0"/>
                </a:rPr>
                <a:t>Hosts</a:t>
              </a:r>
            </a:p>
            <a:p>
              <a:pPr>
                <a:spcBef>
                  <a:spcPct val="50000"/>
                </a:spcBef>
              </a:pPr>
              <a:endParaRPr lang="it-IT" sz="800" b="1">
                <a:solidFill>
                  <a:schemeClr val="bg1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it-IT" sz="1200" b="1">
                  <a:solidFill>
                    <a:schemeClr val="bg1"/>
                  </a:solidFill>
                  <a:latin typeface="Arial" charset="0"/>
                </a:rPr>
                <a:t>App. Servers</a:t>
              </a:r>
              <a:endParaRPr lang="en-US" sz="12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83" name="AutoShape 43"/>
            <p:cNvSpPr>
              <a:spLocks noChangeArrowheads="1"/>
            </p:cNvSpPr>
            <p:nvPr/>
          </p:nvSpPr>
          <p:spPr bwMode="auto">
            <a:xfrm>
              <a:off x="3744" y="3072"/>
              <a:ext cx="336" cy="288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1898A2">
                    <a:gamma/>
                    <a:shade val="30196"/>
                    <a:invGamma/>
                  </a:srgbClr>
                </a:gs>
                <a:gs pos="50000">
                  <a:srgbClr val="1898A2"/>
                </a:gs>
                <a:gs pos="100000">
                  <a:srgbClr val="1898A2">
                    <a:gamma/>
                    <a:shade val="30196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cxnSp>
        <p:nvCxnSpPr>
          <p:cNvPr id="10286" name="AutoShape 46"/>
          <p:cNvCxnSpPr>
            <a:cxnSpLocks noChangeShapeType="1"/>
            <a:stCxn id="10262" idx="3"/>
            <a:endCxn id="10275" idx="1"/>
          </p:cNvCxnSpPr>
          <p:nvPr/>
        </p:nvCxnSpPr>
        <p:spPr bwMode="auto">
          <a:xfrm>
            <a:off x="4343400" y="4775200"/>
            <a:ext cx="1524000" cy="558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1219200" y="21336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>
                <a:latin typeface="Arial" charset="0"/>
              </a:rPr>
              <a:t>Browser</a:t>
            </a:r>
            <a:endParaRPr lang="en-US" sz="1800">
              <a:latin typeface="Arial" charset="0"/>
            </a:endParaRPr>
          </a:p>
        </p:txBody>
      </p:sp>
      <p:pic>
        <p:nvPicPr>
          <p:cNvPr id="10289" name="Picture 49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6663"/>
            <a:ext cx="1219200" cy="515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piattaforma .NET</a:t>
            </a:r>
            <a:endParaRPr lang="en-US"/>
          </a:p>
        </p:txBody>
      </p:sp>
      <p:pic>
        <p:nvPicPr>
          <p:cNvPr id="13315" name="Picture 3" descr="Click To Download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914400"/>
            <a:ext cx="1219200" cy="12192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43" name="Picture 31" descr="Click To Download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1676400"/>
            <a:ext cx="1219200" cy="12192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029200" y="9144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2000">
                <a:solidFill>
                  <a:schemeClr val="accent2"/>
                </a:solidFill>
                <a:latin typeface="Arial" charset="0"/>
              </a:rPr>
              <a:t>Seconda generazione</a:t>
            </a:r>
            <a:endParaRPr lang="en-US" sz="200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3505200" y="1981200"/>
            <a:ext cx="2265363" cy="1117600"/>
            <a:chOff x="3072" y="240"/>
            <a:chExt cx="1427" cy="704"/>
          </a:xfrm>
        </p:grpSpPr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3072" y="240"/>
              <a:ext cx="1427" cy="704"/>
              <a:chOff x="1990" y="2015"/>
              <a:chExt cx="2164" cy="1200"/>
            </a:xfrm>
          </p:grpSpPr>
          <p:sp>
            <p:nvSpPr>
              <p:cNvPr id="13319" name="Freeform 7"/>
              <p:cNvSpPr>
                <a:spLocks noChangeAspect="1"/>
              </p:cNvSpPr>
              <p:nvPr/>
            </p:nvSpPr>
            <p:spPr bwMode="auto">
              <a:xfrm>
                <a:off x="2034" y="2015"/>
                <a:ext cx="2120" cy="1200"/>
              </a:xfrm>
              <a:custGeom>
                <a:avLst/>
                <a:gdLst>
                  <a:gd name="T0" fmla="*/ 904 w 2063"/>
                  <a:gd name="T1" fmla="*/ 153 h 1257"/>
                  <a:gd name="T2" fmla="*/ 783 w 2063"/>
                  <a:gd name="T3" fmla="*/ 136 h 1257"/>
                  <a:gd name="T4" fmla="*/ 684 w 2063"/>
                  <a:gd name="T5" fmla="*/ 148 h 1257"/>
                  <a:gd name="T6" fmla="*/ 596 w 2063"/>
                  <a:gd name="T7" fmla="*/ 178 h 1257"/>
                  <a:gd name="T8" fmla="*/ 509 w 2063"/>
                  <a:gd name="T9" fmla="*/ 230 h 1257"/>
                  <a:gd name="T10" fmla="*/ 436 w 2063"/>
                  <a:gd name="T11" fmla="*/ 307 h 1257"/>
                  <a:gd name="T12" fmla="*/ 398 w 2063"/>
                  <a:gd name="T13" fmla="*/ 377 h 1257"/>
                  <a:gd name="T14" fmla="*/ 351 w 2063"/>
                  <a:gd name="T15" fmla="*/ 412 h 1257"/>
                  <a:gd name="T16" fmla="*/ 267 w 2063"/>
                  <a:gd name="T17" fmla="*/ 408 h 1257"/>
                  <a:gd name="T18" fmla="*/ 190 w 2063"/>
                  <a:gd name="T19" fmla="*/ 430 h 1257"/>
                  <a:gd name="T20" fmla="*/ 117 w 2063"/>
                  <a:gd name="T21" fmla="*/ 477 h 1257"/>
                  <a:gd name="T22" fmla="*/ 69 w 2063"/>
                  <a:gd name="T23" fmla="*/ 532 h 1257"/>
                  <a:gd name="T24" fmla="*/ 27 w 2063"/>
                  <a:gd name="T25" fmla="*/ 611 h 1257"/>
                  <a:gd name="T26" fmla="*/ 5 w 2063"/>
                  <a:gd name="T27" fmla="*/ 695 h 1257"/>
                  <a:gd name="T28" fmla="*/ 0 w 2063"/>
                  <a:gd name="T29" fmla="*/ 763 h 1257"/>
                  <a:gd name="T30" fmla="*/ 7 w 2063"/>
                  <a:gd name="T31" fmla="*/ 841 h 1257"/>
                  <a:gd name="T32" fmla="*/ 28 w 2063"/>
                  <a:gd name="T33" fmla="*/ 913 h 1257"/>
                  <a:gd name="T34" fmla="*/ 71 w 2063"/>
                  <a:gd name="T35" fmla="*/ 992 h 1257"/>
                  <a:gd name="T36" fmla="*/ 129 w 2063"/>
                  <a:gd name="T37" fmla="*/ 1054 h 1257"/>
                  <a:gd name="T38" fmla="*/ 194 w 2063"/>
                  <a:gd name="T39" fmla="*/ 1093 h 1257"/>
                  <a:gd name="T40" fmla="*/ 255 w 2063"/>
                  <a:gd name="T41" fmla="*/ 1113 h 1257"/>
                  <a:gd name="T42" fmla="*/ 328 w 2063"/>
                  <a:gd name="T43" fmla="*/ 1114 h 1257"/>
                  <a:gd name="T44" fmla="*/ 392 w 2063"/>
                  <a:gd name="T45" fmla="*/ 1097 h 1257"/>
                  <a:gd name="T46" fmla="*/ 433 w 2063"/>
                  <a:gd name="T47" fmla="*/ 1117 h 1257"/>
                  <a:gd name="T48" fmla="*/ 492 w 2063"/>
                  <a:gd name="T49" fmla="*/ 1163 h 1257"/>
                  <a:gd name="T50" fmla="*/ 568 w 2063"/>
                  <a:gd name="T51" fmla="*/ 1208 h 1257"/>
                  <a:gd name="T52" fmla="*/ 666 w 2063"/>
                  <a:gd name="T53" fmla="*/ 1240 h 1257"/>
                  <a:gd name="T54" fmla="*/ 767 w 2063"/>
                  <a:gd name="T55" fmla="*/ 1257 h 1257"/>
                  <a:gd name="T56" fmla="*/ 851 w 2063"/>
                  <a:gd name="T57" fmla="*/ 1257 h 1257"/>
                  <a:gd name="T58" fmla="*/ 964 w 2063"/>
                  <a:gd name="T59" fmla="*/ 1239 h 1257"/>
                  <a:gd name="T60" fmla="*/ 1051 w 2063"/>
                  <a:gd name="T61" fmla="*/ 1210 h 1257"/>
                  <a:gd name="T62" fmla="*/ 1131 w 2063"/>
                  <a:gd name="T63" fmla="*/ 1169 h 1257"/>
                  <a:gd name="T64" fmla="*/ 1181 w 2063"/>
                  <a:gd name="T65" fmla="*/ 1162 h 1257"/>
                  <a:gd name="T66" fmla="*/ 1250 w 2063"/>
                  <a:gd name="T67" fmla="*/ 1191 h 1257"/>
                  <a:gd name="T68" fmla="*/ 1318 w 2063"/>
                  <a:gd name="T69" fmla="*/ 1201 h 1257"/>
                  <a:gd name="T70" fmla="*/ 1393 w 2063"/>
                  <a:gd name="T71" fmla="*/ 1196 h 1257"/>
                  <a:gd name="T72" fmla="*/ 1470 w 2063"/>
                  <a:gd name="T73" fmla="*/ 1169 h 1257"/>
                  <a:gd name="T74" fmla="*/ 1540 w 2063"/>
                  <a:gd name="T75" fmla="*/ 1121 h 1257"/>
                  <a:gd name="T76" fmla="*/ 1629 w 2063"/>
                  <a:gd name="T77" fmla="*/ 1152 h 1257"/>
                  <a:gd name="T78" fmla="*/ 1719 w 2063"/>
                  <a:gd name="T79" fmla="*/ 1158 h 1257"/>
                  <a:gd name="T80" fmla="*/ 1838 w 2063"/>
                  <a:gd name="T81" fmla="*/ 1127 h 1257"/>
                  <a:gd name="T82" fmla="*/ 1940 w 2063"/>
                  <a:gd name="T83" fmla="*/ 1052 h 1257"/>
                  <a:gd name="T84" fmla="*/ 2010 w 2063"/>
                  <a:gd name="T85" fmla="*/ 959 h 1257"/>
                  <a:gd name="T86" fmla="*/ 2047 w 2063"/>
                  <a:gd name="T87" fmla="*/ 861 h 1257"/>
                  <a:gd name="T88" fmla="*/ 2063 w 2063"/>
                  <a:gd name="T89" fmla="*/ 751 h 1257"/>
                  <a:gd name="T90" fmla="*/ 2049 w 2063"/>
                  <a:gd name="T91" fmla="*/ 651 h 1257"/>
                  <a:gd name="T92" fmla="*/ 2011 w 2063"/>
                  <a:gd name="T93" fmla="*/ 550 h 1257"/>
                  <a:gd name="T94" fmla="*/ 1951 w 2063"/>
                  <a:gd name="T95" fmla="*/ 464 h 1257"/>
                  <a:gd name="T96" fmla="*/ 1887 w 2063"/>
                  <a:gd name="T97" fmla="*/ 409 h 1257"/>
                  <a:gd name="T98" fmla="*/ 1802 w 2063"/>
                  <a:gd name="T99" fmla="*/ 363 h 1257"/>
                  <a:gd name="T100" fmla="*/ 1726 w 2063"/>
                  <a:gd name="T101" fmla="*/ 348 h 1257"/>
                  <a:gd name="T102" fmla="*/ 1705 w 2063"/>
                  <a:gd name="T103" fmla="*/ 276 h 1257"/>
                  <a:gd name="T104" fmla="*/ 1669 w 2063"/>
                  <a:gd name="T105" fmla="*/ 204 h 1257"/>
                  <a:gd name="T106" fmla="*/ 1610 w 2063"/>
                  <a:gd name="T107" fmla="*/ 130 h 1257"/>
                  <a:gd name="T108" fmla="*/ 1541 w 2063"/>
                  <a:gd name="T109" fmla="*/ 74 h 1257"/>
                  <a:gd name="T110" fmla="*/ 1449 w 2063"/>
                  <a:gd name="T111" fmla="*/ 26 h 1257"/>
                  <a:gd name="T112" fmla="*/ 1355 w 2063"/>
                  <a:gd name="T113" fmla="*/ 4 h 1257"/>
                  <a:gd name="T114" fmla="*/ 1254 w 2063"/>
                  <a:gd name="T115" fmla="*/ 1 h 1257"/>
                  <a:gd name="T116" fmla="*/ 1151 w 2063"/>
                  <a:gd name="T117" fmla="*/ 25 h 1257"/>
                  <a:gd name="T118" fmla="*/ 1053 w 2063"/>
                  <a:gd name="T119" fmla="*/ 74 h 1257"/>
                  <a:gd name="T120" fmla="*/ 981 w 2063"/>
                  <a:gd name="T121" fmla="*/ 134 h 1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63" h="1257">
                    <a:moveTo>
                      <a:pt x="952" y="166"/>
                    </a:moveTo>
                    <a:lnTo>
                      <a:pt x="904" y="153"/>
                    </a:lnTo>
                    <a:lnTo>
                      <a:pt x="839" y="140"/>
                    </a:lnTo>
                    <a:lnTo>
                      <a:pt x="783" y="136"/>
                    </a:lnTo>
                    <a:lnTo>
                      <a:pt x="725" y="143"/>
                    </a:lnTo>
                    <a:lnTo>
                      <a:pt x="684" y="148"/>
                    </a:lnTo>
                    <a:lnTo>
                      <a:pt x="641" y="160"/>
                    </a:lnTo>
                    <a:lnTo>
                      <a:pt x="596" y="178"/>
                    </a:lnTo>
                    <a:lnTo>
                      <a:pt x="553" y="200"/>
                    </a:lnTo>
                    <a:lnTo>
                      <a:pt x="509" y="230"/>
                    </a:lnTo>
                    <a:lnTo>
                      <a:pt x="465" y="270"/>
                    </a:lnTo>
                    <a:lnTo>
                      <a:pt x="436" y="307"/>
                    </a:lnTo>
                    <a:lnTo>
                      <a:pt x="416" y="341"/>
                    </a:lnTo>
                    <a:lnTo>
                      <a:pt x="398" y="377"/>
                    </a:lnTo>
                    <a:lnTo>
                      <a:pt x="386" y="425"/>
                    </a:lnTo>
                    <a:lnTo>
                      <a:pt x="351" y="412"/>
                    </a:lnTo>
                    <a:lnTo>
                      <a:pt x="306" y="407"/>
                    </a:lnTo>
                    <a:lnTo>
                      <a:pt x="267" y="408"/>
                    </a:lnTo>
                    <a:lnTo>
                      <a:pt x="226" y="417"/>
                    </a:lnTo>
                    <a:lnTo>
                      <a:pt x="190" y="430"/>
                    </a:lnTo>
                    <a:lnTo>
                      <a:pt x="155" y="448"/>
                    </a:lnTo>
                    <a:lnTo>
                      <a:pt x="117" y="477"/>
                    </a:lnTo>
                    <a:lnTo>
                      <a:pt x="94" y="503"/>
                    </a:lnTo>
                    <a:lnTo>
                      <a:pt x="69" y="532"/>
                    </a:lnTo>
                    <a:lnTo>
                      <a:pt x="47" y="564"/>
                    </a:lnTo>
                    <a:lnTo>
                      <a:pt x="27" y="611"/>
                    </a:lnTo>
                    <a:lnTo>
                      <a:pt x="14" y="651"/>
                    </a:lnTo>
                    <a:lnTo>
                      <a:pt x="5" y="695"/>
                    </a:lnTo>
                    <a:lnTo>
                      <a:pt x="2" y="729"/>
                    </a:lnTo>
                    <a:lnTo>
                      <a:pt x="0" y="763"/>
                    </a:lnTo>
                    <a:lnTo>
                      <a:pt x="2" y="803"/>
                    </a:lnTo>
                    <a:lnTo>
                      <a:pt x="7" y="841"/>
                    </a:lnTo>
                    <a:lnTo>
                      <a:pt x="17" y="876"/>
                    </a:lnTo>
                    <a:lnTo>
                      <a:pt x="28" y="913"/>
                    </a:lnTo>
                    <a:lnTo>
                      <a:pt x="47" y="954"/>
                    </a:lnTo>
                    <a:lnTo>
                      <a:pt x="71" y="992"/>
                    </a:lnTo>
                    <a:lnTo>
                      <a:pt x="96" y="1023"/>
                    </a:lnTo>
                    <a:lnTo>
                      <a:pt x="129" y="1054"/>
                    </a:lnTo>
                    <a:lnTo>
                      <a:pt x="163" y="1078"/>
                    </a:lnTo>
                    <a:lnTo>
                      <a:pt x="194" y="1093"/>
                    </a:lnTo>
                    <a:lnTo>
                      <a:pt x="222" y="1104"/>
                    </a:lnTo>
                    <a:lnTo>
                      <a:pt x="255" y="1113"/>
                    </a:lnTo>
                    <a:lnTo>
                      <a:pt x="291" y="1114"/>
                    </a:lnTo>
                    <a:lnTo>
                      <a:pt x="328" y="1114"/>
                    </a:lnTo>
                    <a:lnTo>
                      <a:pt x="364" y="1106"/>
                    </a:lnTo>
                    <a:lnTo>
                      <a:pt x="392" y="1097"/>
                    </a:lnTo>
                    <a:lnTo>
                      <a:pt x="412" y="1089"/>
                    </a:lnTo>
                    <a:lnTo>
                      <a:pt x="433" y="1117"/>
                    </a:lnTo>
                    <a:lnTo>
                      <a:pt x="461" y="1141"/>
                    </a:lnTo>
                    <a:lnTo>
                      <a:pt x="492" y="1163"/>
                    </a:lnTo>
                    <a:lnTo>
                      <a:pt x="526" y="1187"/>
                    </a:lnTo>
                    <a:lnTo>
                      <a:pt x="568" y="1208"/>
                    </a:lnTo>
                    <a:lnTo>
                      <a:pt x="613" y="1226"/>
                    </a:lnTo>
                    <a:lnTo>
                      <a:pt x="666" y="1240"/>
                    </a:lnTo>
                    <a:lnTo>
                      <a:pt x="714" y="1251"/>
                    </a:lnTo>
                    <a:lnTo>
                      <a:pt x="767" y="1257"/>
                    </a:lnTo>
                    <a:lnTo>
                      <a:pt x="808" y="1257"/>
                    </a:lnTo>
                    <a:lnTo>
                      <a:pt x="851" y="1257"/>
                    </a:lnTo>
                    <a:lnTo>
                      <a:pt x="910" y="1249"/>
                    </a:lnTo>
                    <a:lnTo>
                      <a:pt x="964" y="1239"/>
                    </a:lnTo>
                    <a:lnTo>
                      <a:pt x="1003" y="1228"/>
                    </a:lnTo>
                    <a:lnTo>
                      <a:pt x="1051" y="1210"/>
                    </a:lnTo>
                    <a:lnTo>
                      <a:pt x="1101" y="1187"/>
                    </a:lnTo>
                    <a:lnTo>
                      <a:pt x="1131" y="1169"/>
                    </a:lnTo>
                    <a:lnTo>
                      <a:pt x="1155" y="1148"/>
                    </a:lnTo>
                    <a:lnTo>
                      <a:pt x="1181" y="1162"/>
                    </a:lnTo>
                    <a:lnTo>
                      <a:pt x="1217" y="1179"/>
                    </a:lnTo>
                    <a:lnTo>
                      <a:pt x="1250" y="1191"/>
                    </a:lnTo>
                    <a:lnTo>
                      <a:pt x="1282" y="1197"/>
                    </a:lnTo>
                    <a:lnTo>
                      <a:pt x="1318" y="1201"/>
                    </a:lnTo>
                    <a:lnTo>
                      <a:pt x="1350" y="1201"/>
                    </a:lnTo>
                    <a:lnTo>
                      <a:pt x="1393" y="1196"/>
                    </a:lnTo>
                    <a:lnTo>
                      <a:pt x="1434" y="1183"/>
                    </a:lnTo>
                    <a:lnTo>
                      <a:pt x="1470" y="1169"/>
                    </a:lnTo>
                    <a:lnTo>
                      <a:pt x="1506" y="1145"/>
                    </a:lnTo>
                    <a:lnTo>
                      <a:pt x="1540" y="1121"/>
                    </a:lnTo>
                    <a:lnTo>
                      <a:pt x="1587" y="1141"/>
                    </a:lnTo>
                    <a:lnTo>
                      <a:pt x="1629" y="1152"/>
                    </a:lnTo>
                    <a:lnTo>
                      <a:pt x="1666" y="1158"/>
                    </a:lnTo>
                    <a:lnTo>
                      <a:pt x="1719" y="1158"/>
                    </a:lnTo>
                    <a:lnTo>
                      <a:pt x="1774" y="1150"/>
                    </a:lnTo>
                    <a:lnTo>
                      <a:pt x="1838" y="1127"/>
                    </a:lnTo>
                    <a:lnTo>
                      <a:pt x="1893" y="1093"/>
                    </a:lnTo>
                    <a:lnTo>
                      <a:pt x="1940" y="1052"/>
                    </a:lnTo>
                    <a:lnTo>
                      <a:pt x="1985" y="1001"/>
                    </a:lnTo>
                    <a:lnTo>
                      <a:pt x="2010" y="959"/>
                    </a:lnTo>
                    <a:lnTo>
                      <a:pt x="2030" y="916"/>
                    </a:lnTo>
                    <a:lnTo>
                      <a:pt x="2047" y="861"/>
                    </a:lnTo>
                    <a:lnTo>
                      <a:pt x="2058" y="810"/>
                    </a:lnTo>
                    <a:lnTo>
                      <a:pt x="2063" y="751"/>
                    </a:lnTo>
                    <a:lnTo>
                      <a:pt x="2059" y="706"/>
                    </a:lnTo>
                    <a:lnTo>
                      <a:pt x="2049" y="651"/>
                    </a:lnTo>
                    <a:lnTo>
                      <a:pt x="2034" y="598"/>
                    </a:lnTo>
                    <a:lnTo>
                      <a:pt x="2011" y="550"/>
                    </a:lnTo>
                    <a:lnTo>
                      <a:pt x="1983" y="503"/>
                    </a:lnTo>
                    <a:lnTo>
                      <a:pt x="1951" y="464"/>
                    </a:lnTo>
                    <a:lnTo>
                      <a:pt x="1919" y="434"/>
                    </a:lnTo>
                    <a:lnTo>
                      <a:pt x="1887" y="409"/>
                    </a:lnTo>
                    <a:lnTo>
                      <a:pt x="1842" y="381"/>
                    </a:lnTo>
                    <a:lnTo>
                      <a:pt x="1802" y="363"/>
                    </a:lnTo>
                    <a:lnTo>
                      <a:pt x="1765" y="355"/>
                    </a:lnTo>
                    <a:lnTo>
                      <a:pt x="1726" y="348"/>
                    </a:lnTo>
                    <a:lnTo>
                      <a:pt x="1719" y="313"/>
                    </a:lnTo>
                    <a:lnTo>
                      <a:pt x="1705" y="276"/>
                    </a:lnTo>
                    <a:lnTo>
                      <a:pt x="1690" y="243"/>
                    </a:lnTo>
                    <a:lnTo>
                      <a:pt x="1669" y="204"/>
                    </a:lnTo>
                    <a:lnTo>
                      <a:pt x="1644" y="168"/>
                    </a:lnTo>
                    <a:lnTo>
                      <a:pt x="1610" y="130"/>
                    </a:lnTo>
                    <a:lnTo>
                      <a:pt x="1578" y="99"/>
                    </a:lnTo>
                    <a:lnTo>
                      <a:pt x="1541" y="74"/>
                    </a:lnTo>
                    <a:lnTo>
                      <a:pt x="1494" y="45"/>
                    </a:lnTo>
                    <a:lnTo>
                      <a:pt x="1449" y="26"/>
                    </a:lnTo>
                    <a:lnTo>
                      <a:pt x="1403" y="12"/>
                    </a:lnTo>
                    <a:lnTo>
                      <a:pt x="1355" y="4"/>
                    </a:lnTo>
                    <a:lnTo>
                      <a:pt x="1307" y="0"/>
                    </a:lnTo>
                    <a:lnTo>
                      <a:pt x="1254" y="1"/>
                    </a:lnTo>
                    <a:lnTo>
                      <a:pt x="1207" y="8"/>
                    </a:lnTo>
                    <a:lnTo>
                      <a:pt x="1151" y="25"/>
                    </a:lnTo>
                    <a:lnTo>
                      <a:pt x="1091" y="51"/>
                    </a:lnTo>
                    <a:lnTo>
                      <a:pt x="1053" y="74"/>
                    </a:lnTo>
                    <a:lnTo>
                      <a:pt x="1014" y="101"/>
                    </a:lnTo>
                    <a:lnTo>
                      <a:pt x="981" y="134"/>
                    </a:lnTo>
                    <a:lnTo>
                      <a:pt x="952" y="166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>
                <a:outerShdw dist="45791" dir="12821404" algn="ctr" rotWithShape="0">
                  <a:srgbClr val="FFFFFF"/>
                </a:outerShdw>
              </a:effectLst>
              <a:extLst>
                <a:ext uri="{91240B29-F687-4F45-9708-019B960494DF}">
                  <a14:hiddenLine xmlns:a14="http://schemas.microsoft.com/office/drawing/2010/main" w="3810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tIns="27432" bIns="27432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20" name="Freeform 8"/>
              <p:cNvSpPr>
                <a:spLocks noChangeAspect="1"/>
              </p:cNvSpPr>
              <p:nvPr/>
            </p:nvSpPr>
            <p:spPr bwMode="auto">
              <a:xfrm flipH="1">
                <a:off x="1990" y="2095"/>
                <a:ext cx="2003" cy="1028"/>
              </a:xfrm>
              <a:custGeom>
                <a:avLst/>
                <a:gdLst>
                  <a:gd name="T0" fmla="*/ 904 w 2063"/>
                  <a:gd name="T1" fmla="*/ 153 h 1257"/>
                  <a:gd name="T2" fmla="*/ 783 w 2063"/>
                  <a:gd name="T3" fmla="*/ 136 h 1257"/>
                  <a:gd name="T4" fmla="*/ 684 w 2063"/>
                  <a:gd name="T5" fmla="*/ 148 h 1257"/>
                  <a:gd name="T6" fmla="*/ 596 w 2063"/>
                  <a:gd name="T7" fmla="*/ 178 h 1257"/>
                  <a:gd name="T8" fmla="*/ 509 w 2063"/>
                  <a:gd name="T9" fmla="*/ 230 h 1257"/>
                  <a:gd name="T10" fmla="*/ 436 w 2063"/>
                  <a:gd name="T11" fmla="*/ 307 h 1257"/>
                  <a:gd name="T12" fmla="*/ 398 w 2063"/>
                  <a:gd name="T13" fmla="*/ 377 h 1257"/>
                  <a:gd name="T14" fmla="*/ 351 w 2063"/>
                  <a:gd name="T15" fmla="*/ 412 h 1257"/>
                  <a:gd name="T16" fmla="*/ 267 w 2063"/>
                  <a:gd name="T17" fmla="*/ 408 h 1257"/>
                  <a:gd name="T18" fmla="*/ 190 w 2063"/>
                  <a:gd name="T19" fmla="*/ 430 h 1257"/>
                  <a:gd name="T20" fmla="*/ 117 w 2063"/>
                  <a:gd name="T21" fmla="*/ 477 h 1257"/>
                  <a:gd name="T22" fmla="*/ 69 w 2063"/>
                  <a:gd name="T23" fmla="*/ 532 h 1257"/>
                  <a:gd name="T24" fmla="*/ 27 w 2063"/>
                  <a:gd name="T25" fmla="*/ 611 h 1257"/>
                  <a:gd name="T26" fmla="*/ 5 w 2063"/>
                  <a:gd name="T27" fmla="*/ 695 h 1257"/>
                  <a:gd name="T28" fmla="*/ 0 w 2063"/>
                  <a:gd name="T29" fmla="*/ 763 h 1257"/>
                  <a:gd name="T30" fmla="*/ 7 w 2063"/>
                  <a:gd name="T31" fmla="*/ 841 h 1257"/>
                  <a:gd name="T32" fmla="*/ 28 w 2063"/>
                  <a:gd name="T33" fmla="*/ 913 h 1257"/>
                  <a:gd name="T34" fmla="*/ 71 w 2063"/>
                  <a:gd name="T35" fmla="*/ 992 h 1257"/>
                  <a:gd name="T36" fmla="*/ 129 w 2063"/>
                  <a:gd name="T37" fmla="*/ 1054 h 1257"/>
                  <a:gd name="T38" fmla="*/ 194 w 2063"/>
                  <a:gd name="T39" fmla="*/ 1093 h 1257"/>
                  <a:gd name="T40" fmla="*/ 255 w 2063"/>
                  <a:gd name="T41" fmla="*/ 1113 h 1257"/>
                  <a:gd name="T42" fmla="*/ 328 w 2063"/>
                  <a:gd name="T43" fmla="*/ 1114 h 1257"/>
                  <a:gd name="T44" fmla="*/ 392 w 2063"/>
                  <a:gd name="T45" fmla="*/ 1097 h 1257"/>
                  <a:gd name="T46" fmla="*/ 433 w 2063"/>
                  <a:gd name="T47" fmla="*/ 1117 h 1257"/>
                  <a:gd name="T48" fmla="*/ 492 w 2063"/>
                  <a:gd name="T49" fmla="*/ 1163 h 1257"/>
                  <a:gd name="T50" fmla="*/ 568 w 2063"/>
                  <a:gd name="T51" fmla="*/ 1208 h 1257"/>
                  <a:gd name="T52" fmla="*/ 666 w 2063"/>
                  <a:gd name="T53" fmla="*/ 1240 h 1257"/>
                  <a:gd name="T54" fmla="*/ 767 w 2063"/>
                  <a:gd name="T55" fmla="*/ 1257 h 1257"/>
                  <a:gd name="T56" fmla="*/ 851 w 2063"/>
                  <a:gd name="T57" fmla="*/ 1257 h 1257"/>
                  <a:gd name="T58" fmla="*/ 964 w 2063"/>
                  <a:gd name="T59" fmla="*/ 1239 h 1257"/>
                  <a:gd name="T60" fmla="*/ 1051 w 2063"/>
                  <a:gd name="T61" fmla="*/ 1210 h 1257"/>
                  <a:gd name="T62" fmla="*/ 1131 w 2063"/>
                  <a:gd name="T63" fmla="*/ 1169 h 1257"/>
                  <a:gd name="T64" fmla="*/ 1181 w 2063"/>
                  <a:gd name="T65" fmla="*/ 1162 h 1257"/>
                  <a:gd name="T66" fmla="*/ 1250 w 2063"/>
                  <a:gd name="T67" fmla="*/ 1191 h 1257"/>
                  <a:gd name="T68" fmla="*/ 1318 w 2063"/>
                  <a:gd name="T69" fmla="*/ 1201 h 1257"/>
                  <a:gd name="T70" fmla="*/ 1393 w 2063"/>
                  <a:gd name="T71" fmla="*/ 1196 h 1257"/>
                  <a:gd name="T72" fmla="*/ 1470 w 2063"/>
                  <a:gd name="T73" fmla="*/ 1169 h 1257"/>
                  <a:gd name="T74" fmla="*/ 1540 w 2063"/>
                  <a:gd name="T75" fmla="*/ 1121 h 1257"/>
                  <a:gd name="T76" fmla="*/ 1629 w 2063"/>
                  <a:gd name="T77" fmla="*/ 1152 h 1257"/>
                  <a:gd name="T78" fmla="*/ 1719 w 2063"/>
                  <a:gd name="T79" fmla="*/ 1158 h 1257"/>
                  <a:gd name="T80" fmla="*/ 1838 w 2063"/>
                  <a:gd name="T81" fmla="*/ 1127 h 1257"/>
                  <a:gd name="T82" fmla="*/ 1940 w 2063"/>
                  <a:gd name="T83" fmla="*/ 1052 h 1257"/>
                  <a:gd name="T84" fmla="*/ 2010 w 2063"/>
                  <a:gd name="T85" fmla="*/ 959 h 1257"/>
                  <a:gd name="T86" fmla="*/ 2047 w 2063"/>
                  <a:gd name="T87" fmla="*/ 861 h 1257"/>
                  <a:gd name="T88" fmla="*/ 2063 w 2063"/>
                  <a:gd name="T89" fmla="*/ 751 h 1257"/>
                  <a:gd name="T90" fmla="*/ 2049 w 2063"/>
                  <a:gd name="T91" fmla="*/ 651 h 1257"/>
                  <a:gd name="T92" fmla="*/ 2011 w 2063"/>
                  <a:gd name="T93" fmla="*/ 550 h 1257"/>
                  <a:gd name="T94" fmla="*/ 1951 w 2063"/>
                  <a:gd name="T95" fmla="*/ 464 h 1257"/>
                  <a:gd name="T96" fmla="*/ 1887 w 2063"/>
                  <a:gd name="T97" fmla="*/ 409 h 1257"/>
                  <a:gd name="T98" fmla="*/ 1802 w 2063"/>
                  <a:gd name="T99" fmla="*/ 363 h 1257"/>
                  <a:gd name="T100" fmla="*/ 1726 w 2063"/>
                  <a:gd name="T101" fmla="*/ 348 h 1257"/>
                  <a:gd name="T102" fmla="*/ 1705 w 2063"/>
                  <a:gd name="T103" fmla="*/ 276 h 1257"/>
                  <a:gd name="T104" fmla="*/ 1669 w 2063"/>
                  <a:gd name="T105" fmla="*/ 204 h 1257"/>
                  <a:gd name="T106" fmla="*/ 1610 w 2063"/>
                  <a:gd name="T107" fmla="*/ 130 h 1257"/>
                  <a:gd name="T108" fmla="*/ 1541 w 2063"/>
                  <a:gd name="T109" fmla="*/ 74 h 1257"/>
                  <a:gd name="T110" fmla="*/ 1449 w 2063"/>
                  <a:gd name="T111" fmla="*/ 26 h 1257"/>
                  <a:gd name="T112" fmla="*/ 1355 w 2063"/>
                  <a:gd name="T113" fmla="*/ 4 h 1257"/>
                  <a:gd name="T114" fmla="*/ 1254 w 2063"/>
                  <a:gd name="T115" fmla="*/ 1 h 1257"/>
                  <a:gd name="T116" fmla="*/ 1151 w 2063"/>
                  <a:gd name="T117" fmla="*/ 25 h 1257"/>
                  <a:gd name="T118" fmla="*/ 1053 w 2063"/>
                  <a:gd name="T119" fmla="*/ 74 h 1257"/>
                  <a:gd name="T120" fmla="*/ 981 w 2063"/>
                  <a:gd name="T121" fmla="*/ 134 h 1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63" h="1257">
                    <a:moveTo>
                      <a:pt x="952" y="166"/>
                    </a:moveTo>
                    <a:lnTo>
                      <a:pt x="904" y="153"/>
                    </a:lnTo>
                    <a:lnTo>
                      <a:pt x="839" y="140"/>
                    </a:lnTo>
                    <a:lnTo>
                      <a:pt x="783" y="136"/>
                    </a:lnTo>
                    <a:lnTo>
                      <a:pt x="725" y="143"/>
                    </a:lnTo>
                    <a:lnTo>
                      <a:pt x="684" y="148"/>
                    </a:lnTo>
                    <a:lnTo>
                      <a:pt x="641" y="160"/>
                    </a:lnTo>
                    <a:lnTo>
                      <a:pt x="596" y="178"/>
                    </a:lnTo>
                    <a:lnTo>
                      <a:pt x="553" y="200"/>
                    </a:lnTo>
                    <a:lnTo>
                      <a:pt x="509" y="230"/>
                    </a:lnTo>
                    <a:lnTo>
                      <a:pt x="465" y="270"/>
                    </a:lnTo>
                    <a:lnTo>
                      <a:pt x="436" y="307"/>
                    </a:lnTo>
                    <a:lnTo>
                      <a:pt x="416" y="341"/>
                    </a:lnTo>
                    <a:lnTo>
                      <a:pt x="398" y="377"/>
                    </a:lnTo>
                    <a:lnTo>
                      <a:pt x="386" y="425"/>
                    </a:lnTo>
                    <a:lnTo>
                      <a:pt x="351" y="412"/>
                    </a:lnTo>
                    <a:lnTo>
                      <a:pt x="306" y="407"/>
                    </a:lnTo>
                    <a:lnTo>
                      <a:pt x="267" y="408"/>
                    </a:lnTo>
                    <a:lnTo>
                      <a:pt x="226" y="417"/>
                    </a:lnTo>
                    <a:lnTo>
                      <a:pt x="190" y="430"/>
                    </a:lnTo>
                    <a:lnTo>
                      <a:pt x="155" y="448"/>
                    </a:lnTo>
                    <a:lnTo>
                      <a:pt x="117" y="477"/>
                    </a:lnTo>
                    <a:lnTo>
                      <a:pt x="94" y="503"/>
                    </a:lnTo>
                    <a:lnTo>
                      <a:pt x="69" y="532"/>
                    </a:lnTo>
                    <a:lnTo>
                      <a:pt x="47" y="564"/>
                    </a:lnTo>
                    <a:lnTo>
                      <a:pt x="27" y="611"/>
                    </a:lnTo>
                    <a:lnTo>
                      <a:pt x="14" y="651"/>
                    </a:lnTo>
                    <a:lnTo>
                      <a:pt x="5" y="695"/>
                    </a:lnTo>
                    <a:lnTo>
                      <a:pt x="2" y="729"/>
                    </a:lnTo>
                    <a:lnTo>
                      <a:pt x="0" y="763"/>
                    </a:lnTo>
                    <a:lnTo>
                      <a:pt x="2" y="803"/>
                    </a:lnTo>
                    <a:lnTo>
                      <a:pt x="7" y="841"/>
                    </a:lnTo>
                    <a:lnTo>
                      <a:pt x="17" y="876"/>
                    </a:lnTo>
                    <a:lnTo>
                      <a:pt x="28" y="913"/>
                    </a:lnTo>
                    <a:lnTo>
                      <a:pt x="47" y="954"/>
                    </a:lnTo>
                    <a:lnTo>
                      <a:pt x="71" y="992"/>
                    </a:lnTo>
                    <a:lnTo>
                      <a:pt x="96" y="1023"/>
                    </a:lnTo>
                    <a:lnTo>
                      <a:pt x="129" y="1054"/>
                    </a:lnTo>
                    <a:lnTo>
                      <a:pt x="163" y="1078"/>
                    </a:lnTo>
                    <a:lnTo>
                      <a:pt x="194" y="1093"/>
                    </a:lnTo>
                    <a:lnTo>
                      <a:pt x="222" y="1104"/>
                    </a:lnTo>
                    <a:lnTo>
                      <a:pt x="255" y="1113"/>
                    </a:lnTo>
                    <a:lnTo>
                      <a:pt x="291" y="1114"/>
                    </a:lnTo>
                    <a:lnTo>
                      <a:pt x="328" y="1114"/>
                    </a:lnTo>
                    <a:lnTo>
                      <a:pt x="364" y="1106"/>
                    </a:lnTo>
                    <a:lnTo>
                      <a:pt x="392" y="1097"/>
                    </a:lnTo>
                    <a:lnTo>
                      <a:pt x="412" y="1089"/>
                    </a:lnTo>
                    <a:lnTo>
                      <a:pt x="433" y="1117"/>
                    </a:lnTo>
                    <a:lnTo>
                      <a:pt x="461" y="1141"/>
                    </a:lnTo>
                    <a:lnTo>
                      <a:pt x="492" y="1163"/>
                    </a:lnTo>
                    <a:lnTo>
                      <a:pt x="526" y="1187"/>
                    </a:lnTo>
                    <a:lnTo>
                      <a:pt x="568" y="1208"/>
                    </a:lnTo>
                    <a:lnTo>
                      <a:pt x="613" y="1226"/>
                    </a:lnTo>
                    <a:lnTo>
                      <a:pt x="666" y="1240"/>
                    </a:lnTo>
                    <a:lnTo>
                      <a:pt x="714" y="1251"/>
                    </a:lnTo>
                    <a:lnTo>
                      <a:pt x="767" y="1257"/>
                    </a:lnTo>
                    <a:lnTo>
                      <a:pt x="808" y="1257"/>
                    </a:lnTo>
                    <a:lnTo>
                      <a:pt x="851" y="1257"/>
                    </a:lnTo>
                    <a:lnTo>
                      <a:pt x="910" y="1249"/>
                    </a:lnTo>
                    <a:lnTo>
                      <a:pt x="964" y="1239"/>
                    </a:lnTo>
                    <a:lnTo>
                      <a:pt x="1003" y="1228"/>
                    </a:lnTo>
                    <a:lnTo>
                      <a:pt x="1051" y="1210"/>
                    </a:lnTo>
                    <a:lnTo>
                      <a:pt x="1101" y="1187"/>
                    </a:lnTo>
                    <a:lnTo>
                      <a:pt x="1131" y="1169"/>
                    </a:lnTo>
                    <a:lnTo>
                      <a:pt x="1155" y="1148"/>
                    </a:lnTo>
                    <a:lnTo>
                      <a:pt x="1181" y="1162"/>
                    </a:lnTo>
                    <a:lnTo>
                      <a:pt x="1217" y="1179"/>
                    </a:lnTo>
                    <a:lnTo>
                      <a:pt x="1250" y="1191"/>
                    </a:lnTo>
                    <a:lnTo>
                      <a:pt x="1282" y="1197"/>
                    </a:lnTo>
                    <a:lnTo>
                      <a:pt x="1318" y="1201"/>
                    </a:lnTo>
                    <a:lnTo>
                      <a:pt x="1350" y="1201"/>
                    </a:lnTo>
                    <a:lnTo>
                      <a:pt x="1393" y="1196"/>
                    </a:lnTo>
                    <a:lnTo>
                      <a:pt x="1434" y="1183"/>
                    </a:lnTo>
                    <a:lnTo>
                      <a:pt x="1470" y="1169"/>
                    </a:lnTo>
                    <a:lnTo>
                      <a:pt x="1506" y="1145"/>
                    </a:lnTo>
                    <a:lnTo>
                      <a:pt x="1540" y="1121"/>
                    </a:lnTo>
                    <a:lnTo>
                      <a:pt x="1587" y="1141"/>
                    </a:lnTo>
                    <a:lnTo>
                      <a:pt x="1629" y="1152"/>
                    </a:lnTo>
                    <a:lnTo>
                      <a:pt x="1666" y="1158"/>
                    </a:lnTo>
                    <a:lnTo>
                      <a:pt x="1719" y="1158"/>
                    </a:lnTo>
                    <a:lnTo>
                      <a:pt x="1774" y="1150"/>
                    </a:lnTo>
                    <a:lnTo>
                      <a:pt x="1838" y="1127"/>
                    </a:lnTo>
                    <a:lnTo>
                      <a:pt x="1893" y="1093"/>
                    </a:lnTo>
                    <a:lnTo>
                      <a:pt x="1940" y="1052"/>
                    </a:lnTo>
                    <a:lnTo>
                      <a:pt x="1985" y="1001"/>
                    </a:lnTo>
                    <a:lnTo>
                      <a:pt x="2010" y="959"/>
                    </a:lnTo>
                    <a:lnTo>
                      <a:pt x="2030" y="916"/>
                    </a:lnTo>
                    <a:lnTo>
                      <a:pt x="2047" y="861"/>
                    </a:lnTo>
                    <a:lnTo>
                      <a:pt x="2058" y="810"/>
                    </a:lnTo>
                    <a:lnTo>
                      <a:pt x="2063" y="751"/>
                    </a:lnTo>
                    <a:lnTo>
                      <a:pt x="2059" y="706"/>
                    </a:lnTo>
                    <a:lnTo>
                      <a:pt x="2049" y="651"/>
                    </a:lnTo>
                    <a:lnTo>
                      <a:pt x="2034" y="598"/>
                    </a:lnTo>
                    <a:lnTo>
                      <a:pt x="2011" y="550"/>
                    </a:lnTo>
                    <a:lnTo>
                      <a:pt x="1983" y="503"/>
                    </a:lnTo>
                    <a:lnTo>
                      <a:pt x="1951" y="464"/>
                    </a:lnTo>
                    <a:lnTo>
                      <a:pt x="1919" y="434"/>
                    </a:lnTo>
                    <a:lnTo>
                      <a:pt x="1887" y="409"/>
                    </a:lnTo>
                    <a:lnTo>
                      <a:pt x="1842" y="381"/>
                    </a:lnTo>
                    <a:lnTo>
                      <a:pt x="1802" y="363"/>
                    </a:lnTo>
                    <a:lnTo>
                      <a:pt x="1765" y="355"/>
                    </a:lnTo>
                    <a:lnTo>
                      <a:pt x="1726" y="348"/>
                    </a:lnTo>
                    <a:lnTo>
                      <a:pt x="1719" y="313"/>
                    </a:lnTo>
                    <a:lnTo>
                      <a:pt x="1705" y="276"/>
                    </a:lnTo>
                    <a:lnTo>
                      <a:pt x="1690" y="243"/>
                    </a:lnTo>
                    <a:lnTo>
                      <a:pt x="1669" y="204"/>
                    </a:lnTo>
                    <a:lnTo>
                      <a:pt x="1644" y="168"/>
                    </a:lnTo>
                    <a:lnTo>
                      <a:pt x="1610" y="130"/>
                    </a:lnTo>
                    <a:lnTo>
                      <a:pt x="1578" y="99"/>
                    </a:lnTo>
                    <a:lnTo>
                      <a:pt x="1541" y="74"/>
                    </a:lnTo>
                    <a:lnTo>
                      <a:pt x="1494" y="45"/>
                    </a:lnTo>
                    <a:lnTo>
                      <a:pt x="1449" y="26"/>
                    </a:lnTo>
                    <a:lnTo>
                      <a:pt x="1403" y="12"/>
                    </a:lnTo>
                    <a:lnTo>
                      <a:pt x="1355" y="4"/>
                    </a:lnTo>
                    <a:lnTo>
                      <a:pt x="1307" y="0"/>
                    </a:lnTo>
                    <a:lnTo>
                      <a:pt x="1254" y="1"/>
                    </a:lnTo>
                    <a:lnTo>
                      <a:pt x="1207" y="8"/>
                    </a:lnTo>
                    <a:lnTo>
                      <a:pt x="1151" y="25"/>
                    </a:lnTo>
                    <a:lnTo>
                      <a:pt x="1091" y="51"/>
                    </a:lnTo>
                    <a:lnTo>
                      <a:pt x="1053" y="74"/>
                    </a:lnTo>
                    <a:lnTo>
                      <a:pt x="1014" y="101"/>
                    </a:lnTo>
                    <a:lnTo>
                      <a:pt x="981" y="134"/>
                    </a:lnTo>
                    <a:lnTo>
                      <a:pt x="952" y="166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>
                <a:outerShdw dist="50800" dir="16200000" algn="ctr" rotWithShape="0">
                  <a:srgbClr val="FFFFFF"/>
                </a:outerShdw>
              </a:effectLst>
              <a:extLst>
                <a:ext uri="{91240B29-F687-4F45-9708-019B960494DF}">
                  <a14:hiddenLine xmlns:a14="http://schemas.microsoft.com/office/drawing/2010/main" w="3810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tIns="27432" bIns="27432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21" name="Freeform 9"/>
              <p:cNvSpPr>
                <a:spLocks noChangeAspect="1"/>
              </p:cNvSpPr>
              <p:nvPr/>
            </p:nvSpPr>
            <p:spPr bwMode="auto">
              <a:xfrm>
                <a:off x="2389" y="2157"/>
                <a:ext cx="1493" cy="949"/>
              </a:xfrm>
              <a:custGeom>
                <a:avLst/>
                <a:gdLst>
                  <a:gd name="T0" fmla="*/ 904 w 2063"/>
                  <a:gd name="T1" fmla="*/ 153 h 1257"/>
                  <a:gd name="T2" fmla="*/ 783 w 2063"/>
                  <a:gd name="T3" fmla="*/ 136 h 1257"/>
                  <a:gd name="T4" fmla="*/ 684 w 2063"/>
                  <a:gd name="T5" fmla="*/ 148 h 1257"/>
                  <a:gd name="T6" fmla="*/ 596 w 2063"/>
                  <a:gd name="T7" fmla="*/ 178 h 1257"/>
                  <a:gd name="T8" fmla="*/ 509 w 2063"/>
                  <a:gd name="T9" fmla="*/ 230 h 1257"/>
                  <a:gd name="T10" fmla="*/ 436 w 2063"/>
                  <a:gd name="T11" fmla="*/ 307 h 1257"/>
                  <a:gd name="T12" fmla="*/ 398 w 2063"/>
                  <a:gd name="T13" fmla="*/ 377 h 1257"/>
                  <a:gd name="T14" fmla="*/ 351 w 2063"/>
                  <a:gd name="T15" fmla="*/ 412 h 1257"/>
                  <a:gd name="T16" fmla="*/ 267 w 2063"/>
                  <a:gd name="T17" fmla="*/ 408 h 1257"/>
                  <a:gd name="T18" fmla="*/ 190 w 2063"/>
                  <a:gd name="T19" fmla="*/ 430 h 1257"/>
                  <a:gd name="T20" fmla="*/ 117 w 2063"/>
                  <a:gd name="T21" fmla="*/ 477 h 1257"/>
                  <a:gd name="T22" fmla="*/ 69 w 2063"/>
                  <a:gd name="T23" fmla="*/ 532 h 1257"/>
                  <a:gd name="T24" fmla="*/ 27 w 2063"/>
                  <a:gd name="T25" fmla="*/ 611 h 1257"/>
                  <a:gd name="T26" fmla="*/ 5 w 2063"/>
                  <a:gd name="T27" fmla="*/ 695 h 1257"/>
                  <a:gd name="T28" fmla="*/ 0 w 2063"/>
                  <a:gd name="T29" fmla="*/ 763 h 1257"/>
                  <a:gd name="T30" fmla="*/ 7 w 2063"/>
                  <a:gd name="T31" fmla="*/ 841 h 1257"/>
                  <a:gd name="T32" fmla="*/ 28 w 2063"/>
                  <a:gd name="T33" fmla="*/ 913 h 1257"/>
                  <a:gd name="T34" fmla="*/ 71 w 2063"/>
                  <a:gd name="T35" fmla="*/ 992 h 1257"/>
                  <a:gd name="T36" fmla="*/ 129 w 2063"/>
                  <a:gd name="T37" fmla="*/ 1054 h 1257"/>
                  <a:gd name="T38" fmla="*/ 194 w 2063"/>
                  <a:gd name="T39" fmla="*/ 1093 h 1257"/>
                  <a:gd name="T40" fmla="*/ 255 w 2063"/>
                  <a:gd name="T41" fmla="*/ 1113 h 1257"/>
                  <a:gd name="T42" fmla="*/ 328 w 2063"/>
                  <a:gd name="T43" fmla="*/ 1114 h 1257"/>
                  <a:gd name="T44" fmla="*/ 392 w 2063"/>
                  <a:gd name="T45" fmla="*/ 1097 h 1257"/>
                  <a:gd name="T46" fmla="*/ 433 w 2063"/>
                  <a:gd name="T47" fmla="*/ 1117 h 1257"/>
                  <a:gd name="T48" fmla="*/ 492 w 2063"/>
                  <a:gd name="T49" fmla="*/ 1163 h 1257"/>
                  <a:gd name="T50" fmla="*/ 568 w 2063"/>
                  <a:gd name="T51" fmla="*/ 1208 h 1257"/>
                  <a:gd name="T52" fmla="*/ 666 w 2063"/>
                  <a:gd name="T53" fmla="*/ 1240 h 1257"/>
                  <a:gd name="T54" fmla="*/ 767 w 2063"/>
                  <a:gd name="T55" fmla="*/ 1257 h 1257"/>
                  <a:gd name="T56" fmla="*/ 851 w 2063"/>
                  <a:gd name="T57" fmla="*/ 1257 h 1257"/>
                  <a:gd name="T58" fmla="*/ 964 w 2063"/>
                  <a:gd name="T59" fmla="*/ 1239 h 1257"/>
                  <a:gd name="T60" fmla="*/ 1051 w 2063"/>
                  <a:gd name="T61" fmla="*/ 1210 h 1257"/>
                  <a:gd name="T62" fmla="*/ 1131 w 2063"/>
                  <a:gd name="T63" fmla="*/ 1169 h 1257"/>
                  <a:gd name="T64" fmla="*/ 1181 w 2063"/>
                  <a:gd name="T65" fmla="*/ 1162 h 1257"/>
                  <a:gd name="T66" fmla="*/ 1250 w 2063"/>
                  <a:gd name="T67" fmla="*/ 1191 h 1257"/>
                  <a:gd name="T68" fmla="*/ 1318 w 2063"/>
                  <a:gd name="T69" fmla="*/ 1201 h 1257"/>
                  <a:gd name="T70" fmla="*/ 1393 w 2063"/>
                  <a:gd name="T71" fmla="*/ 1196 h 1257"/>
                  <a:gd name="T72" fmla="*/ 1470 w 2063"/>
                  <a:gd name="T73" fmla="*/ 1169 h 1257"/>
                  <a:gd name="T74" fmla="*/ 1540 w 2063"/>
                  <a:gd name="T75" fmla="*/ 1121 h 1257"/>
                  <a:gd name="T76" fmla="*/ 1629 w 2063"/>
                  <a:gd name="T77" fmla="*/ 1152 h 1257"/>
                  <a:gd name="T78" fmla="*/ 1719 w 2063"/>
                  <a:gd name="T79" fmla="*/ 1158 h 1257"/>
                  <a:gd name="T80" fmla="*/ 1838 w 2063"/>
                  <a:gd name="T81" fmla="*/ 1127 h 1257"/>
                  <a:gd name="T82" fmla="*/ 1940 w 2063"/>
                  <a:gd name="T83" fmla="*/ 1052 h 1257"/>
                  <a:gd name="T84" fmla="*/ 2010 w 2063"/>
                  <a:gd name="T85" fmla="*/ 959 h 1257"/>
                  <a:gd name="T86" fmla="*/ 2047 w 2063"/>
                  <a:gd name="T87" fmla="*/ 861 h 1257"/>
                  <a:gd name="T88" fmla="*/ 2063 w 2063"/>
                  <a:gd name="T89" fmla="*/ 751 h 1257"/>
                  <a:gd name="T90" fmla="*/ 2049 w 2063"/>
                  <a:gd name="T91" fmla="*/ 651 h 1257"/>
                  <a:gd name="T92" fmla="*/ 2011 w 2063"/>
                  <a:gd name="T93" fmla="*/ 550 h 1257"/>
                  <a:gd name="T94" fmla="*/ 1951 w 2063"/>
                  <a:gd name="T95" fmla="*/ 464 h 1257"/>
                  <a:gd name="T96" fmla="*/ 1887 w 2063"/>
                  <a:gd name="T97" fmla="*/ 409 h 1257"/>
                  <a:gd name="T98" fmla="*/ 1802 w 2063"/>
                  <a:gd name="T99" fmla="*/ 363 h 1257"/>
                  <a:gd name="T100" fmla="*/ 1726 w 2063"/>
                  <a:gd name="T101" fmla="*/ 348 h 1257"/>
                  <a:gd name="T102" fmla="*/ 1705 w 2063"/>
                  <a:gd name="T103" fmla="*/ 276 h 1257"/>
                  <a:gd name="T104" fmla="*/ 1669 w 2063"/>
                  <a:gd name="T105" fmla="*/ 204 h 1257"/>
                  <a:gd name="T106" fmla="*/ 1610 w 2063"/>
                  <a:gd name="T107" fmla="*/ 130 h 1257"/>
                  <a:gd name="T108" fmla="*/ 1541 w 2063"/>
                  <a:gd name="T109" fmla="*/ 74 h 1257"/>
                  <a:gd name="T110" fmla="*/ 1449 w 2063"/>
                  <a:gd name="T111" fmla="*/ 26 h 1257"/>
                  <a:gd name="T112" fmla="*/ 1355 w 2063"/>
                  <a:gd name="T113" fmla="*/ 4 h 1257"/>
                  <a:gd name="T114" fmla="*/ 1254 w 2063"/>
                  <a:gd name="T115" fmla="*/ 1 h 1257"/>
                  <a:gd name="T116" fmla="*/ 1151 w 2063"/>
                  <a:gd name="T117" fmla="*/ 25 h 1257"/>
                  <a:gd name="T118" fmla="*/ 1053 w 2063"/>
                  <a:gd name="T119" fmla="*/ 74 h 1257"/>
                  <a:gd name="T120" fmla="*/ 981 w 2063"/>
                  <a:gd name="T121" fmla="*/ 134 h 1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63" h="1257">
                    <a:moveTo>
                      <a:pt x="952" y="166"/>
                    </a:moveTo>
                    <a:lnTo>
                      <a:pt x="904" y="153"/>
                    </a:lnTo>
                    <a:lnTo>
                      <a:pt x="839" y="140"/>
                    </a:lnTo>
                    <a:lnTo>
                      <a:pt x="783" y="136"/>
                    </a:lnTo>
                    <a:lnTo>
                      <a:pt x="725" y="143"/>
                    </a:lnTo>
                    <a:lnTo>
                      <a:pt x="684" y="148"/>
                    </a:lnTo>
                    <a:lnTo>
                      <a:pt x="641" y="160"/>
                    </a:lnTo>
                    <a:lnTo>
                      <a:pt x="596" y="178"/>
                    </a:lnTo>
                    <a:lnTo>
                      <a:pt x="553" y="200"/>
                    </a:lnTo>
                    <a:lnTo>
                      <a:pt x="509" y="230"/>
                    </a:lnTo>
                    <a:lnTo>
                      <a:pt x="465" y="270"/>
                    </a:lnTo>
                    <a:lnTo>
                      <a:pt x="436" y="307"/>
                    </a:lnTo>
                    <a:lnTo>
                      <a:pt x="416" y="341"/>
                    </a:lnTo>
                    <a:lnTo>
                      <a:pt x="398" y="377"/>
                    </a:lnTo>
                    <a:lnTo>
                      <a:pt x="386" y="425"/>
                    </a:lnTo>
                    <a:lnTo>
                      <a:pt x="351" y="412"/>
                    </a:lnTo>
                    <a:lnTo>
                      <a:pt x="306" y="407"/>
                    </a:lnTo>
                    <a:lnTo>
                      <a:pt x="267" y="408"/>
                    </a:lnTo>
                    <a:lnTo>
                      <a:pt x="226" y="417"/>
                    </a:lnTo>
                    <a:lnTo>
                      <a:pt x="190" y="430"/>
                    </a:lnTo>
                    <a:lnTo>
                      <a:pt x="155" y="448"/>
                    </a:lnTo>
                    <a:lnTo>
                      <a:pt x="117" y="477"/>
                    </a:lnTo>
                    <a:lnTo>
                      <a:pt x="94" y="503"/>
                    </a:lnTo>
                    <a:lnTo>
                      <a:pt x="69" y="532"/>
                    </a:lnTo>
                    <a:lnTo>
                      <a:pt x="47" y="564"/>
                    </a:lnTo>
                    <a:lnTo>
                      <a:pt x="27" y="611"/>
                    </a:lnTo>
                    <a:lnTo>
                      <a:pt x="14" y="651"/>
                    </a:lnTo>
                    <a:lnTo>
                      <a:pt x="5" y="695"/>
                    </a:lnTo>
                    <a:lnTo>
                      <a:pt x="2" y="729"/>
                    </a:lnTo>
                    <a:lnTo>
                      <a:pt x="0" y="763"/>
                    </a:lnTo>
                    <a:lnTo>
                      <a:pt x="2" y="803"/>
                    </a:lnTo>
                    <a:lnTo>
                      <a:pt x="7" y="841"/>
                    </a:lnTo>
                    <a:lnTo>
                      <a:pt x="17" y="876"/>
                    </a:lnTo>
                    <a:lnTo>
                      <a:pt x="28" y="913"/>
                    </a:lnTo>
                    <a:lnTo>
                      <a:pt x="47" y="954"/>
                    </a:lnTo>
                    <a:lnTo>
                      <a:pt x="71" y="992"/>
                    </a:lnTo>
                    <a:lnTo>
                      <a:pt x="96" y="1023"/>
                    </a:lnTo>
                    <a:lnTo>
                      <a:pt x="129" y="1054"/>
                    </a:lnTo>
                    <a:lnTo>
                      <a:pt x="163" y="1078"/>
                    </a:lnTo>
                    <a:lnTo>
                      <a:pt x="194" y="1093"/>
                    </a:lnTo>
                    <a:lnTo>
                      <a:pt x="222" y="1104"/>
                    </a:lnTo>
                    <a:lnTo>
                      <a:pt x="255" y="1113"/>
                    </a:lnTo>
                    <a:lnTo>
                      <a:pt x="291" y="1114"/>
                    </a:lnTo>
                    <a:lnTo>
                      <a:pt x="328" y="1114"/>
                    </a:lnTo>
                    <a:lnTo>
                      <a:pt x="364" y="1106"/>
                    </a:lnTo>
                    <a:lnTo>
                      <a:pt x="392" y="1097"/>
                    </a:lnTo>
                    <a:lnTo>
                      <a:pt x="412" y="1089"/>
                    </a:lnTo>
                    <a:lnTo>
                      <a:pt x="433" y="1117"/>
                    </a:lnTo>
                    <a:lnTo>
                      <a:pt x="461" y="1141"/>
                    </a:lnTo>
                    <a:lnTo>
                      <a:pt x="492" y="1163"/>
                    </a:lnTo>
                    <a:lnTo>
                      <a:pt x="526" y="1187"/>
                    </a:lnTo>
                    <a:lnTo>
                      <a:pt x="568" y="1208"/>
                    </a:lnTo>
                    <a:lnTo>
                      <a:pt x="613" y="1226"/>
                    </a:lnTo>
                    <a:lnTo>
                      <a:pt x="666" y="1240"/>
                    </a:lnTo>
                    <a:lnTo>
                      <a:pt x="714" y="1251"/>
                    </a:lnTo>
                    <a:lnTo>
                      <a:pt x="767" y="1257"/>
                    </a:lnTo>
                    <a:lnTo>
                      <a:pt x="808" y="1257"/>
                    </a:lnTo>
                    <a:lnTo>
                      <a:pt x="851" y="1257"/>
                    </a:lnTo>
                    <a:lnTo>
                      <a:pt x="910" y="1249"/>
                    </a:lnTo>
                    <a:lnTo>
                      <a:pt x="964" y="1239"/>
                    </a:lnTo>
                    <a:lnTo>
                      <a:pt x="1003" y="1228"/>
                    </a:lnTo>
                    <a:lnTo>
                      <a:pt x="1051" y="1210"/>
                    </a:lnTo>
                    <a:lnTo>
                      <a:pt x="1101" y="1187"/>
                    </a:lnTo>
                    <a:lnTo>
                      <a:pt x="1131" y="1169"/>
                    </a:lnTo>
                    <a:lnTo>
                      <a:pt x="1155" y="1148"/>
                    </a:lnTo>
                    <a:lnTo>
                      <a:pt x="1181" y="1162"/>
                    </a:lnTo>
                    <a:lnTo>
                      <a:pt x="1217" y="1179"/>
                    </a:lnTo>
                    <a:lnTo>
                      <a:pt x="1250" y="1191"/>
                    </a:lnTo>
                    <a:lnTo>
                      <a:pt x="1282" y="1197"/>
                    </a:lnTo>
                    <a:lnTo>
                      <a:pt x="1318" y="1201"/>
                    </a:lnTo>
                    <a:lnTo>
                      <a:pt x="1350" y="1201"/>
                    </a:lnTo>
                    <a:lnTo>
                      <a:pt x="1393" y="1196"/>
                    </a:lnTo>
                    <a:lnTo>
                      <a:pt x="1434" y="1183"/>
                    </a:lnTo>
                    <a:lnTo>
                      <a:pt x="1470" y="1169"/>
                    </a:lnTo>
                    <a:lnTo>
                      <a:pt x="1506" y="1145"/>
                    </a:lnTo>
                    <a:lnTo>
                      <a:pt x="1540" y="1121"/>
                    </a:lnTo>
                    <a:lnTo>
                      <a:pt x="1587" y="1141"/>
                    </a:lnTo>
                    <a:lnTo>
                      <a:pt x="1629" y="1152"/>
                    </a:lnTo>
                    <a:lnTo>
                      <a:pt x="1666" y="1158"/>
                    </a:lnTo>
                    <a:lnTo>
                      <a:pt x="1719" y="1158"/>
                    </a:lnTo>
                    <a:lnTo>
                      <a:pt x="1774" y="1150"/>
                    </a:lnTo>
                    <a:lnTo>
                      <a:pt x="1838" y="1127"/>
                    </a:lnTo>
                    <a:lnTo>
                      <a:pt x="1893" y="1093"/>
                    </a:lnTo>
                    <a:lnTo>
                      <a:pt x="1940" y="1052"/>
                    </a:lnTo>
                    <a:lnTo>
                      <a:pt x="1985" y="1001"/>
                    </a:lnTo>
                    <a:lnTo>
                      <a:pt x="2010" y="959"/>
                    </a:lnTo>
                    <a:lnTo>
                      <a:pt x="2030" y="916"/>
                    </a:lnTo>
                    <a:lnTo>
                      <a:pt x="2047" y="861"/>
                    </a:lnTo>
                    <a:lnTo>
                      <a:pt x="2058" y="810"/>
                    </a:lnTo>
                    <a:lnTo>
                      <a:pt x="2063" y="751"/>
                    </a:lnTo>
                    <a:lnTo>
                      <a:pt x="2059" y="706"/>
                    </a:lnTo>
                    <a:lnTo>
                      <a:pt x="2049" y="651"/>
                    </a:lnTo>
                    <a:lnTo>
                      <a:pt x="2034" y="598"/>
                    </a:lnTo>
                    <a:lnTo>
                      <a:pt x="2011" y="550"/>
                    </a:lnTo>
                    <a:lnTo>
                      <a:pt x="1983" y="503"/>
                    </a:lnTo>
                    <a:lnTo>
                      <a:pt x="1951" y="464"/>
                    </a:lnTo>
                    <a:lnTo>
                      <a:pt x="1919" y="434"/>
                    </a:lnTo>
                    <a:lnTo>
                      <a:pt x="1887" y="409"/>
                    </a:lnTo>
                    <a:lnTo>
                      <a:pt x="1842" y="381"/>
                    </a:lnTo>
                    <a:lnTo>
                      <a:pt x="1802" y="363"/>
                    </a:lnTo>
                    <a:lnTo>
                      <a:pt x="1765" y="355"/>
                    </a:lnTo>
                    <a:lnTo>
                      <a:pt x="1726" y="348"/>
                    </a:lnTo>
                    <a:lnTo>
                      <a:pt x="1719" y="313"/>
                    </a:lnTo>
                    <a:lnTo>
                      <a:pt x="1705" y="276"/>
                    </a:lnTo>
                    <a:lnTo>
                      <a:pt x="1690" y="243"/>
                    </a:lnTo>
                    <a:lnTo>
                      <a:pt x="1669" y="204"/>
                    </a:lnTo>
                    <a:lnTo>
                      <a:pt x="1644" y="168"/>
                    </a:lnTo>
                    <a:lnTo>
                      <a:pt x="1610" y="130"/>
                    </a:lnTo>
                    <a:lnTo>
                      <a:pt x="1578" y="99"/>
                    </a:lnTo>
                    <a:lnTo>
                      <a:pt x="1541" y="74"/>
                    </a:lnTo>
                    <a:lnTo>
                      <a:pt x="1494" y="45"/>
                    </a:lnTo>
                    <a:lnTo>
                      <a:pt x="1449" y="26"/>
                    </a:lnTo>
                    <a:lnTo>
                      <a:pt x="1403" y="12"/>
                    </a:lnTo>
                    <a:lnTo>
                      <a:pt x="1355" y="4"/>
                    </a:lnTo>
                    <a:lnTo>
                      <a:pt x="1307" y="0"/>
                    </a:lnTo>
                    <a:lnTo>
                      <a:pt x="1254" y="1"/>
                    </a:lnTo>
                    <a:lnTo>
                      <a:pt x="1207" y="8"/>
                    </a:lnTo>
                    <a:lnTo>
                      <a:pt x="1151" y="25"/>
                    </a:lnTo>
                    <a:lnTo>
                      <a:pt x="1091" y="51"/>
                    </a:lnTo>
                    <a:lnTo>
                      <a:pt x="1053" y="74"/>
                    </a:lnTo>
                    <a:lnTo>
                      <a:pt x="1014" y="101"/>
                    </a:lnTo>
                    <a:lnTo>
                      <a:pt x="981" y="134"/>
                    </a:lnTo>
                    <a:lnTo>
                      <a:pt x="952" y="166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>
                <a:outerShdw dist="38100" dir="16200000" algn="ctr" rotWithShape="0">
                  <a:srgbClr val="FFFFFF"/>
                </a:outerShdw>
              </a:effectLst>
              <a:extLst>
                <a:ext uri="{91240B29-F687-4F45-9708-019B960494DF}">
                  <a14:hiddenLine xmlns:a14="http://schemas.microsoft.com/office/drawing/2010/main" w="3810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tIns="27432" bIns="27432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22" name="Freeform 10"/>
              <p:cNvSpPr>
                <a:spLocks noChangeAspect="1"/>
              </p:cNvSpPr>
              <p:nvPr/>
            </p:nvSpPr>
            <p:spPr bwMode="auto">
              <a:xfrm flipH="1">
                <a:off x="2150" y="2334"/>
                <a:ext cx="1493" cy="795"/>
              </a:xfrm>
              <a:custGeom>
                <a:avLst/>
                <a:gdLst>
                  <a:gd name="T0" fmla="*/ 904 w 2063"/>
                  <a:gd name="T1" fmla="*/ 153 h 1257"/>
                  <a:gd name="T2" fmla="*/ 783 w 2063"/>
                  <a:gd name="T3" fmla="*/ 136 h 1257"/>
                  <a:gd name="T4" fmla="*/ 684 w 2063"/>
                  <a:gd name="T5" fmla="*/ 148 h 1257"/>
                  <a:gd name="T6" fmla="*/ 596 w 2063"/>
                  <a:gd name="T7" fmla="*/ 178 h 1257"/>
                  <a:gd name="T8" fmla="*/ 509 w 2063"/>
                  <a:gd name="T9" fmla="*/ 230 h 1257"/>
                  <a:gd name="T10" fmla="*/ 436 w 2063"/>
                  <a:gd name="T11" fmla="*/ 307 h 1257"/>
                  <a:gd name="T12" fmla="*/ 398 w 2063"/>
                  <a:gd name="T13" fmla="*/ 377 h 1257"/>
                  <a:gd name="T14" fmla="*/ 351 w 2063"/>
                  <a:gd name="T15" fmla="*/ 412 h 1257"/>
                  <a:gd name="T16" fmla="*/ 267 w 2063"/>
                  <a:gd name="T17" fmla="*/ 408 h 1257"/>
                  <a:gd name="T18" fmla="*/ 190 w 2063"/>
                  <a:gd name="T19" fmla="*/ 430 h 1257"/>
                  <a:gd name="T20" fmla="*/ 117 w 2063"/>
                  <a:gd name="T21" fmla="*/ 477 h 1257"/>
                  <a:gd name="T22" fmla="*/ 69 w 2063"/>
                  <a:gd name="T23" fmla="*/ 532 h 1257"/>
                  <a:gd name="T24" fmla="*/ 27 w 2063"/>
                  <a:gd name="T25" fmla="*/ 611 h 1257"/>
                  <a:gd name="T26" fmla="*/ 5 w 2063"/>
                  <a:gd name="T27" fmla="*/ 695 h 1257"/>
                  <a:gd name="T28" fmla="*/ 0 w 2063"/>
                  <a:gd name="T29" fmla="*/ 763 h 1257"/>
                  <a:gd name="T30" fmla="*/ 7 w 2063"/>
                  <a:gd name="T31" fmla="*/ 841 h 1257"/>
                  <a:gd name="T32" fmla="*/ 28 w 2063"/>
                  <a:gd name="T33" fmla="*/ 913 h 1257"/>
                  <a:gd name="T34" fmla="*/ 71 w 2063"/>
                  <a:gd name="T35" fmla="*/ 992 h 1257"/>
                  <a:gd name="T36" fmla="*/ 129 w 2063"/>
                  <a:gd name="T37" fmla="*/ 1054 h 1257"/>
                  <a:gd name="T38" fmla="*/ 194 w 2063"/>
                  <a:gd name="T39" fmla="*/ 1093 h 1257"/>
                  <a:gd name="T40" fmla="*/ 255 w 2063"/>
                  <a:gd name="T41" fmla="*/ 1113 h 1257"/>
                  <a:gd name="T42" fmla="*/ 328 w 2063"/>
                  <a:gd name="T43" fmla="*/ 1114 h 1257"/>
                  <a:gd name="T44" fmla="*/ 392 w 2063"/>
                  <a:gd name="T45" fmla="*/ 1097 h 1257"/>
                  <a:gd name="T46" fmla="*/ 433 w 2063"/>
                  <a:gd name="T47" fmla="*/ 1117 h 1257"/>
                  <a:gd name="T48" fmla="*/ 492 w 2063"/>
                  <a:gd name="T49" fmla="*/ 1163 h 1257"/>
                  <a:gd name="T50" fmla="*/ 568 w 2063"/>
                  <a:gd name="T51" fmla="*/ 1208 h 1257"/>
                  <a:gd name="T52" fmla="*/ 666 w 2063"/>
                  <a:gd name="T53" fmla="*/ 1240 h 1257"/>
                  <a:gd name="T54" fmla="*/ 767 w 2063"/>
                  <a:gd name="T55" fmla="*/ 1257 h 1257"/>
                  <a:gd name="T56" fmla="*/ 851 w 2063"/>
                  <a:gd name="T57" fmla="*/ 1257 h 1257"/>
                  <a:gd name="T58" fmla="*/ 964 w 2063"/>
                  <a:gd name="T59" fmla="*/ 1239 h 1257"/>
                  <a:gd name="T60" fmla="*/ 1051 w 2063"/>
                  <a:gd name="T61" fmla="*/ 1210 h 1257"/>
                  <a:gd name="T62" fmla="*/ 1131 w 2063"/>
                  <a:gd name="T63" fmla="*/ 1169 h 1257"/>
                  <a:gd name="T64" fmla="*/ 1181 w 2063"/>
                  <a:gd name="T65" fmla="*/ 1162 h 1257"/>
                  <a:gd name="T66" fmla="*/ 1250 w 2063"/>
                  <a:gd name="T67" fmla="*/ 1191 h 1257"/>
                  <a:gd name="T68" fmla="*/ 1318 w 2063"/>
                  <a:gd name="T69" fmla="*/ 1201 h 1257"/>
                  <a:gd name="T70" fmla="*/ 1393 w 2063"/>
                  <a:gd name="T71" fmla="*/ 1196 h 1257"/>
                  <a:gd name="T72" fmla="*/ 1470 w 2063"/>
                  <a:gd name="T73" fmla="*/ 1169 h 1257"/>
                  <a:gd name="T74" fmla="*/ 1540 w 2063"/>
                  <a:gd name="T75" fmla="*/ 1121 h 1257"/>
                  <a:gd name="T76" fmla="*/ 1629 w 2063"/>
                  <a:gd name="T77" fmla="*/ 1152 h 1257"/>
                  <a:gd name="T78" fmla="*/ 1719 w 2063"/>
                  <a:gd name="T79" fmla="*/ 1158 h 1257"/>
                  <a:gd name="T80" fmla="*/ 1838 w 2063"/>
                  <a:gd name="T81" fmla="*/ 1127 h 1257"/>
                  <a:gd name="T82" fmla="*/ 1940 w 2063"/>
                  <a:gd name="T83" fmla="*/ 1052 h 1257"/>
                  <a:gd name="T84" fmla="*/ 2010 w 2063"/>
                  <a:gd name="T85" fmla="*/ 959 h 1257"/>
                  <a:gd name="T86" fmla="*/ 2047 w 2063"/>
                  <a:gd name="T87" fmla="*/ 861 h 1257"/>
                  <a:gd name="T88" fmla="*/ 2063 w 2063"/>
                  <a:gd name="T89" fmla="*/ 751 h 1257"/>
                  <a:gd name="T90" fmla="*/ 2049 w 2063"/>
                  <a:gd name="T91" fmla="*/ 651 h 1257"/>
                  <a:gd name="T92" fmla="*/ 2011 w 2063"/>
                  <a:gd name="T93" fmla="*/ 550 h 1257"/>
                  <a:gd name="T94" fmla="*/ 1951 w 2063"/>
                  <a:gd name="T95" fmla="*/ 464 h 1257"/>
                  <a:gd name="T96" fmla="*/ 1887 w 2063"/>
                  <a:gd name="T97" fmla="*/ 409 h 1257"/>
                  <a:gd name="T98" fmla="*/ 1802 w 2063"/>
                  <a:gd name="T99" fmla="*/ 363 h 1257"/>
                  <a:gd name="T100" fmla="*/ 1726 w 2063"/>
                  <a:gd name="T101" fmla="*/ 348 h 1257"/>
                  <a:gd name="T102" fmla="*/ 1705 w 2063"/>
                  <a:gd name="T103" fmla="*/ 276 h 1257"/>
                  <a:gd name="T104" fmla="*/ 1669 w 2063"/>
                  <a:gd name="T105" fmla="*/ 204 h 1257"/>
                  <a:gd name="T106" fmla="*/ 1610 w 2063"/>
                  <a:gd name="T107" fmla="*/ 130 h 1257"/>
                  <a:gd name="T108" fmla="*/ 1541 w 2063"/>
                  <a:gd name="T109" fmla="*/ 74 h 1257"/>
                  <a:gd name="T110" fmla="*/ 1449 w 2063"/>
                  <a:gd name="T111" fmla="*/ 26 h 1257"/>
                  <a:gd name="T112" fmla="*/ 1355 w 2063"/>
                  <a:gd name="T113" fmla="*/ 4 h 1257"/>
                  <a:gd name="T114" fmla="*/ 1254 w 2063"/>
                  <a:gd name="T115" fmla="*/ 1 h 1257"/>
                  <a:gd name="T116" fmla="*/ 1151 w 2063"/>
                  <a:gd name="T117" fmla="*/ 25 h 1257"/>
                  <a:gd name="T118" fmla="*/ 1053 w 2063"/>
                  <a:gd name="T119" fmla="*/ 74 h 1257"/>
                  <a:gd name="T120" fmla="*/ 981 w 2063"/>
                  <a:gd name="T121" fmla="*/ 134 h 1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63" h="1257">
                    <a:moveTo>
                      <a:pt x="952" y="166"/>
                    </a:moveTo>
                    <a:lnTo>
                      <a:pt x="904" y="153"/>
                    </a:lnTo>
                    <a:lnTo>
                      <a:pt x="839" y="140"/>
                    </a:lnTo>
                    <a:lnTo>
                      <a:pt x="783" y="136"/>
                    </a:lnTo>
                    <a:lnTo>
                      <a:pt x="725" y="143"/>
                    </a:lnTo>
                    <a:lnTo>
                      <a:pt x="684" y="148"/>
                    </a:lnTo>
                    <a:lnTo>
                      <a:pt x="641" y="160"/>
                    </a:lnTo>
                    <a:lnTo>
                      <a:pt x="596" y="178"/>
                    </a:lnTo>
                    <a:lnTo>
                      <a:pt x="553" y="200"/>
                    </a:lnTo>
                    <a:lnTo>
                      <a:pt x="509" y="230"/>
                    </a:lnTo>
                    <a:lnTo>
                      <a:pt x="465" y="270"/>
                    </a:lnTo>
                    <a:lnTo>
                      <a:pt x="436" y="307"/>
                    </a:lnTo>
                    <a:lnTo>
                      <a:pt x="416" y="341"/>
                    </a:lnTo>
                    <a:lnTo>
                      <a:pt x="398" y="377"/>
                    </a:lnTo>
                    <a:lnTo>
                      <a:pt x="386" y="425"/>
                    </a:lnTo>
                    <a:lnTo>
                      <a:pt x="351" y="412"/>
                    </a:lnTo>
                    <a:lnTo>
                      <a:pt x="306" y="407"/>
                    </a:lnTo>
                    <a:lnTo>
                      <a:pt x="267" y="408"/>
                    </a:lnTo>
                    <a:lnTo>
                      <a:pt x="226" y="417"/>
                    </a:lnTo>
                    <a:lnTo>
                      <a:pt x="190" y="430"/>
                    </a:lnTo>
                    <a:lnTo>
                      <a:pt x="155" y="448"/>
                    </a:lnTo>
                    <a:lnTo>
                      <a:pt x="117" y="477"/>
                    </a:lnTo>
                    <a:lnTo>
                      <a:pt x="94" y="503"/>
                    </a:lnTo>
                    <a:lnTo>
                      <a:pt x="69" y="532"/>
                    </a:lnTo>
                    <a:lnTo>
                      <a:pt x="47" y="564"/>
                    </a:lnTo>
                    <a:lnTo>
                      <a:pt x="27" y="611"/>
                    </a:lnTo>
                    <a:lnTo>
                      <a:pt x="14" y="651"/>
                    </a:lnTo>
                    <a:lnTo>
                      <a:pt x="5" y="695"/>
                    </a:lnTo>
                    <a:lnTo>
                      <a:pt x="2" y="729"/>
                    </a:lnTo>
                    <a:lnTo>
                      <a:pt x="0" y="763"/>
                    </a:lnTo>
                    <a:lnTo>
                      <a:pt x="2" y="803"/>
                    </a:lnTo>
                    <a:lnTo>
                      <a:pt x="7" y="841"/>
                    </a:lnTo>
                    <a:lnTo>
                      <a:pt x="17" y="876"/>
                    </a:lnTo>
                    <a:lnTo>
                      <a:pt x="28" y="913"/>
                    </a:lnTo>
                    <a:lnTo>
                      <a:pt x="47" y="954"/>
                    </a:lnTo>
                    <a:lnTo>
                      <a:pt x="71" y="992"/>
                    </a:lnTo>
                    <a:lnTo>
                      <a:pt x="96" y="1023"/>
                    </a:lnTo>
                    <a:lnTo>
                      <a:pt x="129" y="1054"/>
                    </a:lnTo>
                    <a:lnTo>
                      <a:pt x="163" y="1078"/>
                    </a:lnTo>
                    <a:lnTo>
                      <a:pt x="194" y="1093"/>
                    </a:lnTo>
                    <a:lnTo>
                      <a:pt x="222" y="1104"/>
                    </a:lnTo>
                    <a:lnTo>
                      <a:pt x="255" y="1113"/>
                    </a:lnTo>
                    <a:lnTo>
                      <a:pt x="291" y="1114"/>
                    </a:lnTo>
                    <a:lnTo>
                      <a:pt x="328" y="1114"/>
                    </a:lnTo>
                    <a:lnTo>
                      <a:pt x="364" y="1106"/>
                    </a:lnTo>
                    <a:lnTo>
                      <a:pt x="392" y="1097"/>
                    </a:lnTo>
                    <a:lnTo>
                      <a:pt x="412" y="1089"/>
                    </a:lnTo>
                    <a:lnTo>
                      <a:pt x="433" y="1117"/>
                    </a:lnTo>
                    <a:lnTo>
                      <a:pt x="461" y="1141"/>
                    </a:lnTo>
                    <a:lnTo>
                      <a:pt x="492" y="1163"/>
                    </a:lnTo>
                    <a:lnTo>
                      <a:pt x="526" y="1187"/>
                    </a:lnTo>
                    <a:lnTo>
                      <a:pt x="568" y="1208"/>
                    </a:lnTo>
                    <a:lnTo>
                      <a:pt x="613" y="1226"/>
                    </a:lnTo>
                    <a:lnTo>
                      <a:pt x="666" y="1240"/>
                    </a:lnTo>
                    <a:lnTo>
                      <a:pt x="714" y="1251"/>
                    </a:lnTo>
                    <a:lnTo>
                      <a:pt x="767" y="1257"/>
                    </a:lnTo>
                    <a:lnTo>
                      <a:pt x="808" y="1257"/>
                    </a:lnTo>
                    <a:lnTo>
                      <a:pt x="851" y="1257"/>
                    </a:lnTo>
                    <a:lnTo>
                      <a:pt x="910" y="1249"/>
                    </a:lnTo>
                    <a:lnTo>
                      <a:pt x="964" y="1239"/>
                    </a:lnTo>
                    <a:lnTo>
                      <a:pt x="1003" y="1228"/>
                    </a:lnTo>
                    <a:lnTo>
                      <a:pt x="1051" y="1210"/>
                    </a:lnTo>
                    <a:lnTo>
                      <a:pt x="1101" y="1187"/>
                    </a:lnTo>
                    <a:lnTo>
                      <a:pt x="1131" y="1169"/>
                    </a:lnTo>
                    <a:lnTo>
                      <a:pt x="1155" y="1148"/>
                    </a:lnTo>
                    <a:lnTo>
                      <a:pt x="1181" y="1162"/>
                    </a:lnTo>
                    <a:lnTo>
                      <a:pt x="1217" y="1179"/>
                    </a:lnTo>
                    <a:lnTo>
                      <a:pt x="1250" y="1191"/>
                    </a:lnTo>
                    <a:lnTo>
                      <a:pt x="1282" y="1197"/>
                    </a:lnTo>
                    <a:lnTo>
                      <a:pt x="1318" y="1201"/>
                    </a:lnTo>
                    <a:lnTo>
                      <a:pt x="1350" y="1201"/>
                    </a:lnTo>
                    <a:lnTo>
                      <a:pt x="1393" y="1196"/>
                    </a:lnTo>
                    <a:lnTo>
                      <a:pt x="1434" y="1183"/>
                    </a:lnTo>
                    <a:lnTo>
                      <a:pt x="1470" y="1169"/>
                    </a:lnTo>
                    <a:lnTo>
                      <a:pt x="1506" y="1145"/>
                    </a:lnTo>
                    <a:lnTo>
                      <a:pt x="1540" y="1121"/>
                    </a:lnTo>
                    <a:lnTo>
                      <a:pt x="1587" y="1141"/>
                    </a:lnTo>
                    <a:lnTo>
                      <a:pt x="1629" y="1152"/>
                    </a:lnTo>
                    <a:lnTo>
                      <a:pt x="1666" y="1158"/>
                    </a:lnTo>
                    <a:lnTo>
                      <a:pt x="1719" y="1158"/>
                    </a:lnTo>
                    <a:lnTo>
                      <a:pt x="1774" y="1150"/>
                    </a:lnTo>
                    <a:lnTo>
                      <a:pt x="1838" y="1127"/>
                    </a:lnTo>
                    <a:lnTo>
                      <a:pt x="1893" y="1093"/>
                    </a:lnTo>
                    <a:lnTo>
                      <a:pt x="1940" y="1052"/>
                    </a:lnTo>
                    <a:lnTo>
                      <a:pt x="1985" y="1001"/>
                    </a:lnTo>
                    <a:lnTo>
                      <a:pt x="2010" y="959"/>
                    </a:lnTo>
                    <a:lnTo>
                      <a:pt x="2030" y="916"/>
                    </a:lnTo>
                    <a:lnTo>
                      <a:pt x="2047" y="861"/>
                    </a:lnTo>
                    <a:lnTo>
                      <a:pt x="2058" y="810"/>
                    </a:lnTo>
                    <a:lnTo>
                      <a:pt x="2063" y="751"/>
                    </a:lnTo>
                    <a:lnTo>
                      <a:pt x="2059" y="706"/>
                    </a:lnTo>
                    <a:lnTo>
                      <a:pt x="2049" y="651"/>
                    </a:lnTo>
                    <a:lnTo>
                      <a:pt x="2034" y="598"/>
                    </a:lnTo>
                    <a:lnTo>
                      <a:pt x="2011" y="550"/>
                    </a:lnTo>
                    <a:lnTo>
                      <a:pt x="1983" y="503"/>
                    </a:lnTo>
                    <a:lnTo>
                      <a:pt x="1951" y="464"/>
                    </a:lnTo>
                    <a:lnTo>
                      <a:pt x="1919" y="434"/>
                    </a:lnTo>
                    <a:lnTo>
                      <a:pt x="1887" y="409"/>
                    </a:lnTo>
                    <a:lnTo>
                      <a:pt x="1842" y="381"/>
                    </a:lnTo>
                    <a:lnTo>
                      <a:pt x="1802" y="363"/>
                    </a:lnTo>
                    <a:lnTo>
                      <a:pt x="1765" y="355"/>
                    </a:lnTo>
                    <a:lnTo>
                      <a:pt x="1726" y="348"/>
                    </a:lnTo>
                    <a:lnTo>
                      <a:pt x="1719" y="313"/>
                    </a:lnTo>
                    <a:lnTo>
                      <a:pt x="1705" y="276"/>
                    </a:lnTo>
                    <a:lnTo>
                      <a:pt x="1690" y="243"/>
                    </a:lnTo>
                    <a:lnTo>
                      <a:pt x="1669" y="204"/>
                    </a:lnTo>
                    <a:lnTo>
                      <a:pt x="1644" y="168"/>
                    </a:lnTo>
                    <a:lnTo>
                      <a:pt x="1610" y="130"/>
                    </a:lnTo>
                    <a:lnTo>
                      <a:pt x="1578" y="99"/>
                    </a:lnTo>
                    <a:lnTo>
                      <a:pt x="1541" y="74"/>
                    </a:lnTo>
                    <a:lnTo>
                      <a:pt x="1494" y="45"/>
                    </a:lnTo>
                    <a:lnTo>
                      <a:pt x="1449" y="26"/>
                    </a:lnTo>
                    <a:lnTo>
                      <a:pt x="1403" y="12"/>
                    </a:lnTo>
                    <a:lnTo>
                      <a:pt x="1355" y="4"/>
                    </a:lnTo>
                    <a:lnTo>
                      <a:pt x="1307" y="0"/>
                    </a:lnTo>
                    <a:lnTo>
                      <a:pt x="1254" y="1"/>
                    </a:lnTo>
                    <a:lnTo>
                      <a:pt x="1207" y="8"/>
                    </a:lnTo>
                    <a:lnTo>
                      <a:pt x="1151" y="25"/>
                    </a:lnTo>
                    <a:lnTo>
                      <a:pt x="1091" y="51"/>
                    </a:lnTo>
                    <a:lnTo>
                      <a:pt x="1053" y="74"/>
                    </a:lnTo>
                    <a:lnTo>
                      <a:pt x="1014" y="101"/>
                    </a:lnTo>
                    <a:lnTo>
                      <a:pt x="981" y="134"/>
                    </a:lnTo>
                    <a:lnTo>
                      <a:pt x="952" y="166"/>
                    </a:lnTo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>
                <a:outerShdw dist="38100" dir="16200000" algn="ctr" rotWithShape="0">
                  <a:srgbClr val="FFFFFF"/>
                </a:outerShdw>
              </a:effectLst>
              <a:extLst>
                <a:ext uri="{91240B29-F687-4F45-9708-019B960494DF}">
                  <a14:hiddenLine xmlns:a14="http://schemas.microsoft.com/office/drawing/2010/main" w="3810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tIns="27432" bIns="27432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3312" y="576"/>
              <a:ext cx="693" cy="28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  <a:latin typeface="Arial Narrow" pitchFamily="34" charset="0"/>
                </a:rPr>
                <a:t>Internet</a:t>
              </a:r>
            </a:p>
          </p:txBody>
        </p:sp>
      </p:grp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86200"/>
            <a:ext cx="2819400" cy="1778000"/>
          </a:xfrm>
          <a:prstGeom prst="rect">
            <a:avLst/>
          </a:prstGeom>
          <a:solidFill>
            <a:srgbClr val="0000FF">
              <a:alpha val="32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2362200" y="4495800"/>
            <a:ext cx="0" cy="45720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474663" cy="434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1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953000"/>
            <a:ext cx="474663" cy="434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2743200" y="4114800"/>
            <a:ext cx="1143000" cy="12842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>
                <a:solidFill>
                  <a:schemeClr val="bg1"/>
                </a:solidFill>
                <a:latin typeface="Arial" charset="0"/>
              </a:rPr>
              <a:t>Logica di business</a:t>
            </a:r>
          </a:p>
          <a:p>
            <a:pPr>
              <a:spcBef>
                <a:spcPct val="50000"/>
              </a:spcBef>
            </a:pPr>
            <a:endParaRPr lang="it-IT" sz="800" b="1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it-IT" sz="800" b="1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it-IT" sz="800" b="1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it-IT" sz="1200" b="1">
                <a:solidFill>
                  <a:schemeClr val="bg1"/>
                </a:solidFill>
                <a:latin typeface="Arial" charset="0"/>
              </a:rPr>
              <a:t>Servizi</a:t>
            </a:r>
            <a:endParaRPr lang="en-US" sz="1200" b="1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13333" name="AutoShape 21"/>
          <p:cNvCxnSpPr>
            <a:cxnSpLocks noChangeShapeType="1"/>
            <a:stCxn id="13315" idx="2"/>
            <a:endCxn id="13320" idx="44"/>
          </p:cNvCxnSpPr>
          <p:nvPr/>
        </p:nvCxnSpPr>
        <p:spPr bwMode="auto">
          <a:xfrm rot="16200000" flipH="1">
            <a:off x="2382837" y="1503363"/>
            <a:ext cx="493713" cy="1754188"/>
          </a:xfrm>
          <a:prstGeom prst="curvedConnector2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4" name="AutoShape 22"/>
          <p:cNvCxnSpPr>
            <a:cxnSpLocks noChangeShapeType="1"/>
            <a:stCxn id="13319" idx="28"/>
            <a:endCxn id="13325" idx="0"/>
          </p:cNvCxnSpPr>
          <p:nvPr/>
        </p:nvCxnSpPr>
        <p:spPr bwMode="auto">
          <a:xfrm rot="5400000">
            <a:off x="3306763" y="2725737"/>
            <a:ext cx="787400" cy="153352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335" name="Group 23"/>
          <p:cNvGrpSpPr>
            <a:grpSpLocks/>
          </p:cNvGrpSpPr>
          <p:nvPr/>
        </p:nvGrpSpPr>
        <p:grpSpPr bwMode="auto">
          <a:xfrm>
            <a:off x="5867400" y="4495800"/>
            <a:ext cx="2362200" cy="1676400"/>
            <a:chOff x="3504" y="2448"/>
            <a:chExt cx="1488" cy="1056"/>
          </a:xfrm>
        </p:grpSpPr>
        <p:pic>
          <p:nvPicPr>
            <p:cNvPr id="13336" name="Picture 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2448"/>
              <a:ext cx="1488" cy="1056"/>
            </a:xfrm>
            <a:prstGeom prst="rect">
              <a:avLst/>
            </a:prstGeom>
            <a:solidFill>
              <a:srgbClr val="0000FF">
                <a:alpha val="32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37" name="Picture 2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2592"/>
              <a:ext cx="299" cy="2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45791" dir="2021404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38" name="Text Box 26"/>
            <p:cNvSpPr txBox="1">
              <a:spLocks noChangeArrowheads="1"/>
            </p:cNvSpPr>
            <p:nvPr/>
          </p:nvSpPr>
          <p:spPr bwMode="auto">
            <a:xfrm>
              <a:off x="4176" y="2640"/>
              <a:ext cx="768" cy="75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200" b="1">
                  <a:solidFill>
                    <a:schemeClr val="bg1"/>
                  </a:solidFill>
                  <a:latin typeface="Arial" charset="0"/>
                </a:rPr>
                <a:t>DBMS</a:t>
              </a:r>
            </a:p>
            <a:p>
              <a:pPr>
                <a:spcBef>
                  <a:spcPct val="50000"/>
                </a:spcBef>
              </a:pPr>
              <a:endParaRPr lang="it-IT" sz="800" b="1">
                <a:solidFill>
                  <a:schemeClr val="bg1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it-IT" sz="1200" b="1">
                  <a:solidFill>
                    <a:schemeClr val="bg1"/>
                  </a:solidFill>
                  <a:latin typeface="Arial" charset="0"/>
                </a:rPr>
                <a:t>Hosts</a:t>
              </a:r>
            </a:p>
            <a:p>
              <a:pPr>
                <a:spcBef>
                  <a:spcPct val="50000"/>
                </a:spcBef>
              </a:pPr>
              <a:endParaRPr lang="it-IT" sz="800" b="1">
                <a:solidFill>
                  <a:schemeClr val="bg1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it-IT" sz="1200" b="1">
                  <a:solidFill>
                    <a:schemeClr val="bg1"/>
                  </a:solidFill>
                  <a:latin typeface="Arial" charset="0"/>
                </a:rPr>
                <a:t>App. Servers</a:t>
              </a:r>
              <a:endParaRPr lang="en-US" sz="12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3339" name="AutoShape 27"/>
            <p:cNvSpPr>
              <a:spLocks noChangeArrowheads="1"/>
            </p:cNvSpPr>
            <p:nvPr/>
          </p:nvSpPr>
          <p:spPr bwMode="auto">
            <a:xfrm>
              <a:off x="3744" y="3072"/>
              <a:ext cx="336" cy="288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1898A2">
                    <a:gamma/>
                    <a:shade val="30196"/>
                    <a:invGamma/>
                  </a:srgbClr>
                </a:gs>
                <a:gs pos="50000">
                  <a:srgbClr val="1898A2"/>
                </a:gs>
                <a:gs pos="100000">
                  <a:srgbClr val="1898A2">
                    <a:gamma/>
                    <a:shade val="30196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cxnSp>
        <p:nvCxnSpPr>
          <p:cNvPr id="13340" name="AutoShape 28"/>
          <p:cNvCxnSpPr>
            <a:cxnSpLocks noChangeShapeType="1"/>
            <a:stCxn id="13325" idx="3"/>
            <a:endCxn id="13336" idx="1"/>
          </p:cNvCxnSpPr>
          <p:nvPr/>
        </p:nvCxnSpPr>
        <p:spPr bwMode="auto">
          <a:xfrm>
            <a:off x="4343400" y="4775200"/>
            <a:ext cx="1524000" cy="558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838200" y="20574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>
                <a:latin typeface="Arial Narrow" pitchFamily="34" charset="0"/>
              </a:rPr>
              <a:t>Browser</a:t>
            </a:r>
            <a:endParaRPr lang="en-US" sz="1800" b="1">
              <a:latin typeface="Arial Narrow" pitchFamily="34" charset="0"/>
            </a:endParaRPr>
          </a:p>
        </p:txBody>
      </p:sp>
      <p:cxnSp>
        <p:nvCxnSpPr>
          <p:cNvPr id="13345" name="AutoShape 33"/>
          <p:cNvCxnSpPr>
            <a:cxnSpLocks noChangeShapeType="1"/>
            <a:stCxn id="13325" idx="0"/>
            <a:endCxn id="13343" idx="2"/>
          </p:cNvCxnSpPr>
          <p:nvPr/>
        </p:nvCxnSpPr>
        <p:spPr bwMode="auto">
          <a:xfrm rot="16200000">
            <a:off x="4552950" y="1276350"/>
            <a:ext cx="990600" cy="42291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7239000" y="2819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>
                <a:latin typeface="Arial Narrow" pitchFamily="34" charset="0"/>
              </a:rPr>
              <a:t>Rich client</a:t>
            </a:r>
            <a:endParaRPr lang="en-US" sz="1800" b="1">
              <a:latin typeface="Arial Narrow" pitchFamily="34" charset="0"/>
            </a:endParaRP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4419600" y="6477000"/>
            <a:ext cx="762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990600" y="6477000"/>
            <a:ext cx="762000" cy="0"/>
          </a:xfrm>
          <a:prstGeom prst="line">
            <a:avLst/>
          </a:prstGeom>
          <a:noFill/>
          <a:ln w="381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1689100" y="63119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>
                <a:latin typeface="Arial" charset="0"/>
              </a:rPr>
              <a:t>Connessione Statefull</a:t>
            </a:r>
            <a:endParaRPr lang="en-US" sz="1400">
              <a:latin typeface="Arial" charset="0"/>
            </a:endParaRP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5105400" y="63246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>
                <a:latin typeface="Arial" charset="0"/>
              </a:rPr>
              <a:t>Connessione Stateless</a:t>
            </a:r>
            <a:endParaRPr lang="en-US" sz="1400">
              <a:latin typeface="Arial" charset="0"/>
            </a:endParaRPr>
          </a:p>
        </p:txBody>
      </p:sp>
      <p:pic>
        <p:nvPicPr>
          <p:cNvPr id="13351" name="Picture 39" descr="UGILogo"/>
          <p:cNvPicPr>
            <a:picLocks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23013"/>
            <a:ext cx="1206500" cy="50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piattaforma .NET</a:t>
            </a:r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029200" y="9144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2000">
                <a:solidFill>
                  <a:schemeClr val="accent2"/>
                </a:solidFill>
                <a:latin typeface="Arial" charset="0"/>
              </a:rPr>
              <a:t>L’ultima generazione</a:t>
            </a:r>
            <a:endParaRPr lang="en-US" sz="200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2514600" y="1600200"/>
            <a:ext cx="3810000" cy="3200400"/>
            <a:chOff x="1990" y="2015"/>
            <a:chExt cx="2164" cy="1200"/>
          </a:xfrm>
        </p:grpSpPr>
        <p:sp>
          <p:nvSpPr>
            <p:cNvPr id="14343" name="Freeform 7"/>
            <p:cNvSpPr>
              <a:spLocks noChangeAspect="1"/>
            </p:cNvSpPr>
            <p:nvPr/>
          </p:nvSpPr>
          <p:spPr bwMode="auto">
            <a:xfrm>
              <a:off x="2034" y="2015"/>
              <a:ext cx="2120" cy="1200"/>
            </a:xfrm>
            <a:custGeom>
              <a:avLst/>
              <a:gdLst>
                <a:gd name="T0" fmla="*/ 904 w 2063"/>
                <a:gd name="T1" fmla="*/ 153 h 1257"/>
                <a:gd name="T2" fmla="*/ 783 w 2063"/>
                <a:gd name="T3" fmla="*/ 136 h 1257"/>
                <a:gd name="T4" fmla="*/ 684 w 2063"/>
                <a:gd name="T5" fmla="*/ 148 h 1257"/>
                <a:gd name="T6" fmla="*/ 596 w 2063"/>
                <a:gd name="T7" fmla="*/ 178 h 1257"/>
                <a:gd name="T8" fmla="*/ 509 w 2063"/>
                <a:gd name="T9" fmla="*/ 230 h 1257"/>
                <a:gd name="T10" fmla="*/ 436 w 2063"/>
                <a:gd name="T11" fmla="*/ 307 h 1257"/>
                <a:gd name="T12" fmla="*/ 398 w 2063"/>
                <a:gd name="T13" fmla="*/ 377 h 1257"/>
                <a:gd name="T14" fmla="*/ 351 w 2063"/>
                <a:gd name="T15" fmla="*/ 412 h 1257"/>
                <a:gd name="T16" fmla="*/ 267 w 2063"/>
                <a:gd name="T17" fmla="*/ 408 h 1257"/>
                <a:gd name="T18" fmla="*/ 190 w 2063"/>
                <a:gd name="T19" fmla="*/ 430 h 1257"/>
                <a:gd name="T20" fmla="*/ 117 w 2063"/>
                <a:gd name="T21" fmla="*/ 477 h 1257"/>
                <a:gd name="T22" fmla="*/ 69 w 2063"/>
                <a:gd name="T23" fmla="*/ 532 h 1257"/>
                <a:gd name="T24" fmla="*/ 27 w 2063"/>
                <a:gd name="T25" fmla="*/ 611 h 1257"/>
                <a:gd name="T26" fmla="*/ 5 w 2063"/>
                <a:gd name="T27" fmla="*/ 695 h 1257"/>
                <a:gd name="T28" fmla="*/ 0 w 2063"/>
                <a:gd name="T29" fmla="*/ 763 h 1257"/>
                <a:gd name="T30" fmla="*/ 7 w 2063"/>
                <a:gd name="T31" fmla="*/ 841 h 1257"/>
                <a:gd name="T32" fmla="*/ 28 w 2063"/>
                <a:gd name="T33" fmla="*/ 913 h 1257"/>
                <a:gd name="T34" fmla="*/ 71 w 2063"/>
                <a:gd name="T35" fmla="*/ 992 h 1257"/>
                <a:gd name="T36" fmla="*/ 129 w 2063"/>
                <a:gd name="T37" fmla="*/ 1054 h 1257"/>
                <a:gd name="T38" fmla="*/ 194 w 2063"/>
                <a:gd name="T39" fmla="*/ 1093 h 1257"/>
                <a:gd name="T40" fmla="*/ 255 w 2063"/>
                <a:gd name="T41" fmla="*/ 1113 h 1257"/>
                <a:gd name="T42" fmla="*/ 328 w 2063"/>
                <a:gd name="T43" fmla="*/ 1114 h 1257"/>
                <a:gd name="T44" fmla="*/ 392 w 2063"/>
                <a:gd name="T45" fmla="*/ 1097 h 1257"/>
                <a:gd name="T46" fmla="*/ 433 w 2063"/>
                <a:gd name="T47" fmla="*/ 1117 h 1257"/>
                <a:gd name="T48" fmla="*/ 492 w 2063"/>
                <a:gd name="T49" fmla="*/ 1163 h 1257"/>
                <a:gd name="T50" fmla="*/ 568 w 2063"/>
                <a:gd name="T51" fmla="*/ 1208 h 1257"/>
                <a:gd name="T52" fmla="*/ 666 w 2063"/>
                <a:gd name="T53" fmla="*/ 1240 h 1257"/>
                <a:gd name="T54" fmla="*/ 767 w 2063"/>
                <a:gd name="T55" fmla="*/ 1257 h 1257"/>
                <a:gd name="T56" fmla="*/ 851 w 2063"/>
                <a:gd name="T57" fmla="*/ 1257 h 1257"/>
                <a:gd name="T58" fmla="*/ 964 w 2063"/>
                <a:gd name="T59" fmla="*/ 1239 h 1257"/>
                <a:gd name="T60" fmla="*/ 1051 w 2063"/>
                <a:gd name="T61" fmla="*/ 1210 h 1257"/>
                <a:gd name="T62" fmla="*/ 1131 w 2063"/>
                <a:gd name="T63" fmla="*/ 1169 h 1257"/>
                <a:gd name="T64" fmla="*/ 1181 w 2063"/>
                <a:gd name="T65" fmla="*/ 1162 h 1257"/>
                <a:gd name="T66" fmla="*/ 1250 w 2063"/>
                <a:gd name="T67" fmla="*/ 1191 h 1257"/>
                <a:gd name="T68" fmla="*/ 1318 w 2063"/>
                <a:gd name="T69" fmla="*/ 1201 h 1257"/>
                <a:gd name="T70" fmla="*/ 1393 w 2063"/>
                <a:gd name="T71" fmla="*/ 1196 h 1257"/>
                <a:gd name="T72" fmla="*/ 1470 w 2063"/>
                <a:gd name="T73" fmla="*/ 1169 h 1257"/>
                <a:gd name="T74" fmla="*/ 1540 w 2063"/>
                <a:gd name="T75" fmla="*/ 1121 h 1257"/>
                <a:gd name="T76" fmla="*/ 1629 w 2063"/>
                <a:gd name="T77" fmla="*/ 1152 h 1257"/>
                <a:gd name="T78" fmla="*/ 1719 w 2063"/>
                <a:gd name="T79" fmla="*/ 1158 h 1257"/>
                <a:gd name="T80" fmla="*/ 1838 w 2063"/>
                <a:gd name="T81" fmla="*/ 1127 h 1257"/>
                <a:gd name="T82" fmla="*/ 1940 w 2063"/>
                <a:gd name="T83" fmla="*/ 1052 h 1257"/>
                <a:gd name="T84" fmla="*/ 2010 w 2063"/>
                <a:gd name="T85" fmla="*/ 959 h 1257"/>
                <a:gd name="T86" fmla="*/ 2047 w 2063"/>
                <a:gd name="T87" fmla="*/ 861 h 1257"/>
                <a:gd name="T88" fmla="*/ 2063 w 2063"/>
                <a:gd name="T89" fmla="*/ 751 h 1257"/>
                <a:gd name="T90" fmla="*/ 2049 w 2063"/>
                <a:gd name="T91" fmla="*/ 651 h 1257"/>
                <a:gd name="T92" fmla="*/ 2011 w 2063"/>
                <a:gd name="T93" fmla="*/ 550 h 1257"/>
                <a:gd name="T94" fmla="*/ 1951 w 2063"/>
                <a:gd name="T95" fmla="*/ 464 h 1257"/>
                <a:gd name="T96" fmla="*/ 1887 w 2063"/>
                <a:gd name="T97" fmla="*/ 409 h 1257"/>
                <a:gd name="T98" fmla="*/ 1802 w 2063"/>
                <a:gd name="T99" fmla="*/ 363 h 1257"/>
                <a:gd name="T100" fmla="*/ 1726 w 2063"/>
                <a:gd name="T101" fmla="*/ 348 h 1257"/>
                <a:gd name="T102" fmla="*/ 1705 w 2063"/>
                <a:gd name="T103" fmla="*/ 276 h 1257"/>
                <a:gd name="T104" fmla="*/ 1669 w 2063"/>
                <a:gd name="T105" fmla="*/ 204 h 1257"/>
                <a:gd name="T106" fmla="*/ 1610 w 2063"/>
                <a:gd name="T107" fmla="*/ 130 h 1257"/>
                <a:gd name="T108" fmla="*/ 1541 w 2063"/>
                <a:gd name="T109" fmla="*/ 74 h 1257"/>
                <a:gd name="T110" fmla="*/ 1449 w 2063"/>
                <a:gd name="T111" fmla="*/ 26 h 1257"/>
                <a:gd name="T112" fmla="*/ 1355 w 2063"/>
                <a:gd name="T113" fmla="*/ 4 h 1257"/>
                <a:gd name="T114" fmla="*/ 1254 w 2063"/>
                <a:gd name="T115" fmla="*/ 1 h 1257"/>
                <a:gd name="T116" fmla="*/ 1151 w 2063"/>
                <a:gd name="T117" fmla="*/ 25 h 1257"/>
                <a:gd name="T118" fmla="*/ 1053 w 2063"/>
                <a:gd name="T119" fmla="*/ 74 h 1257"/>
                <a:gd name="T120" fmla="*/ 981 w 2063"/>
                <a:gd name="T121" fmla="*/ 134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63" h="1257">
                  <a:moveTo>
                    <a:pt x="952" y="166"/>
                  </a:moveTo>
                  <a:lnTo>
                    <a:pt x="904" y="153"/>
                  </a:lnTo>
                  <a:lnTo>
                    <a:pt x="839" y="140"/>
                  </a:lnTo>
                  <a:lnTo>
                    <a:pt x="783" y="136"/>
                  </a:lnTo>
                  <a:lnTo>
                    <a:pt x="725" y="143"/>
                  </a:lnTo>
                  <a:lnTo>
                    <a:pt x="684" y="148"/>
                  </a:lnTo>
                  <a:lnTo>
                    <a:pt x="641" y="160"/>
                  </a:lnTo>
                  <a:lnTo>
                    <a:pt x="596" y="178"/>
                  </a:lnTo>
                  <a:lnTo>
                    <a:pt x="553" y="200"/>
                  </a:lnTo>
                  <a:lnTo>
                    <a:pt x="509" y="230"/>
                  </a:lnTo>
                  <a:lnTo>
                    <a:pt x="465" y="270"/>
                  </a:lnTo>
                  <a:lnTo>
                    <a:pt x="436" y="307"/>
                  </a:lnTo>
                  <a:lnTo>
                    <a:pt x="416" y="341"/>
                  </a:lnTo>
                  <a:lnTo>
                    <a:pt x="398" y="377"/>
                  </a:lnTo>
                  <a:lnTo>
                    <a:pt x="386" y="425"/>
                  </a:lnTo>
                  <a:lnTo>
                    <a:pt x="351" y="412"/>
                  </a:lnTo>
                  <a:lnTo>
                    <a:pt x="306" y="407"/>
                  </a:lnTo>
                  <a:lnTo>
                    <a:pt x="267" y="408"/>
                  </a:lnTo>
                  <a:lnTo>
                    <a:pt x="226" y="417"/>
                  </a:lnTo>
                  <a:lnTo>
                    <a:pt x="190" y="430"/>
                  </a:lnTo>
                  <a:lnTo>
                    <a:pt x="155" y="448"/>
                  </a:lnTo>
                  <a:lnTo>
                    <a:pt x="117" y="477"/>
                  </a:lnTo>
                  <a:lnTo>
                    <a:pt x="94" y="503"/>
                  </a:lnTo>
                  <a:lnTo>
                    <a:pt x="69" y="532"/>
                  </a:lnTo>
                  <a:lnTo>
                    <a:pt x="47" y="564"/>
                  </a:lnTo>
                  <a:lnTo>
                    <a:pt x="27" y="611"/>
                  </a:lnTo>
                  <a:lnTo>
                    <a:pt x="14" y="651"/>
                  </a:lnTo>
                  <a:lnTo>
                    <a:pt x="5" y="695"/>
                  </a:lnTo>
                  <a:lnTo>
                    <a:pt x="2" y="729"/>
                  </a:lnTo>
                  <a:lnTo>
                    <a:pt x="0" y="763"/>
                  </a:lnTo>
                  <a:lnTo>
                    <a:pt x="2" y="803"/>
                  </a:lnTo>
                  <a:lnTo>
                    <a:pt x="7" y="841"/>
                  </a:lnTo>
                  <a:lnTo>
                    <a:pt x="17" y="876"/>
                  </a:lnTo>
                  <a:lnTo>
                    <a:pt x="28" y="913"/>
                  </a:lnTo>
                  <a:lnTo>
                    <a:pt x="47" y="954"/>
                  </a:lnTo>
                  <a:lnTo>
                    <a:pt x="71" y="992"/>
                  </a:lnTo>
                  <a:lnTo>
                    <a:pt x="96" y="1023"/>
                  </a:lnTo>
                  <a:lnTo>
                    <a:pt x="129" y="1054"/>
                  </a:lnTo>
                  <a:lnTo>
                    <a:pt x="163" y="1078"/>
                  </a:lnTo>
                  <a:lnTo>
                    <a:pt x="194" y="1093"/>
                  </a:lnTo>
                  <a:lnTo>
                    <a:pt x="222" y="1104"/>
                  </a:lnTo>
                  <a:lnTo>
                    <a:pt x="255" y="1113"/>
                  </a:lnTo>
                  <a:lnTo>
                    <a:pt x="291" y="1114"/>
                  </a:lnTo>
                  <a:lnTo>
                    <a:pt x="328" y="1114"/>
                  </a:lnTo>
                  <a:lnTo>
                    <a:pt x="364" y="1106"/>
                  </a:lnTo>
                  <a:lnTo>
                    <a:pt x="392" y="1097"/>
                  </a:lnTo>
                  <a:lnTo>
                    <a:pt x="412" y="1089"/>
                  </a:lnTo>
                  <a:lnTo>
                    <a:pt x="433" y="1117"/>
                  </a:lnTo>
                  <a:lnTo>
                    <a:pt x="461" y="1141"/>
                  </a:lnTo>
                  <a:lnTo>
                    <a:pt x="492" y="1163"/>
                  </a:lnTo>
                  <a:lnTo>
                    <a:pt x="526" y="1187"/>
                  </a:lnTo>
                  <a:lnTo>
                    <a:pt x="568" y="1208"/>
                  </a:lnTo>
                  <a:lnTo>
                    <a:pt x="613" y="1226"/>
                  </a:lnTo>
                  <a:lnTo>
                    <a:pt x="666" y="1240"/>
                  </a:lnTo>
                  <a:lnTo>
                    <a:pt x="714" y="1251"/>
                  </a:lnTo>
                  <a:lnTo>
                    <a:pt x="767" y="1257"/>
                  </a:lnTo>
                  <a:lnTo>
                    <a:pt x="808" y="1257"/>
                  </a:lnTo>
                  <a:lnTo>
                    <a:pt x="851" y="1257"/>
                  </a:lnTo>
                  <a:lnTo>
                    <a:pt x="910" y="1249"/>
                  </a:lnTo>
                  <a:lnTo>
                    <a:pt x="964" y="1239"/>
                  </a:lnTo>
                  <a:lnTo>
                    <a:pt x="1003" y="1228"/>
                  </a:lnTo>
                  <a:lnTo>
                    <a:pt x="1051" y="1210"/>
                  </a:lnTo>
                  <a:lnTo>
                    <a:pt x="1101" y="1187"/>
                  </a:lnTo>
                  <a:lnTo>
                    <a:pt x="1131" y="1169"/>
                  </a:lnTo>
                  <a:lnTo>
                    <a:pt x="1155" y="1148"/>
                  </a:lnTo>
                  <a:lnTo>
                    <a:pt x="1181" y="1162"/>
                  </a:lnTo>
                  <a:lnTo>
                    <a:pt x="1217" y="1179"/>
                  </a:lnTo>
                  <a:lnTo>
                    <a:pt x="1250" y="1191"/>
                  </a:lnTo>
                  <a:lnTo>
                    <a:pt x="1282" y="1197"/>
                  </a:lnTo>
                  <a:lnTo>
                    <a:pt x="1318" y="1201"/>
                  </a:lnTo>
                  <a:lnTo>
                    <a:pt x="1350" y="1201"/>
                  </a:lnTo>
                  <a:lnTo>
                    <a:pt x="1393" y="1196"/>
                  </a:lnTo>
                  <a:lnTo>
                    <a:pt x="1434" y="1183"/>
                  </a:lnTo>
                  <a:lnTo>
                    <a:pt x="1470" y="1169"/>
                  </a:lnTo>
                  <a:lnTo>
                    <a:pt x="1506" y="1145"/>
                  </a:lnTo>
                  <a:lnTo>
                    <a:pt x="1540" y="1121"/>
                  </a:lnTo>
                  <a:lnTo>
                    <a:pt x="1587" y="1141"/>
                  </a:lnTo>
                  <a:lnTo>
                    <a:pt x="1629" y="1152"/>
                  </a:lnTo>
                  <a:lnTo>
                    <a:pt x="1666" y="1158"/>
                  </a:lnTo>
                  <a:lnTo>
                    <a:pt x="1719" y="1158"/>
                  </a:lnTo>
                  <a:lnTo>
                    <a:pt x="1774" y="1150"/>
                  </a:lnTo>
                  <a:lnTo>
                    <a:pt x="1838" y="1127"/>
                  </a:lnTo>
                  <a:lnTo>
                    <a:pt x="1893" y="1093"/>
                  </a:lnTo>
                  <a:lnTo>
                    <a:pt x="1940" y="1052"/>
                  </a:lnTo>
                  <a:lnTo>
                    <a:pt x="1985" y="1001"/>
                  </a:lnTo>
                  <a:lnTo>
                    <a:pt x="2010" y="959"/>
                  </a:lnTo>
                  <a:lnTo>
                    <a:pt x="2030" y="916"/>
                  </a:lnTo>
                  <a:lnTo>
                    <a:pt x="2047" y="861"/>
                  </a:lnTo>
                  <a:lnTo>
                    <a:pt x="2058" y="810"/>
                  </a:lnTo>
                  <a:lnTo>
                    <a:pt x="2063" y="751"/>
                  </a:lnTo>
                  <a:lnTo>
                    <a:pt x="2059" y="706"/>
                  </a:lnTo>
                  <a:lnTo>
                    <a:pt x="2049" y="651"/>
                  </a:lnTo>
                  <a:lnTo>
                    <a:pt x="2034" y="598"/>
                  </a:lnTo>
                  <a:lnTo>
                    <a:pt x="2011" y="550"/>
                  </a:lnTo>
                  <a:lnTo>
                    <a:pt x="1983" y="503"/>
                  </a:lnTo>
                  <a:lnTo>
                    <a:pt x="1951" y="464"/>
                  </a:lnTo>
                  <a:lnTo>
                    <a:pt x="1919" y="434"/>
                  </a:lnTo>
                  <a:lnTo>
                    <a:pt x="1887" y="409"/>
                  </a:lnTo>
                  <a:lnTo>
                    <a:pt x="1842" y="381"/>
                  </a:lnTo>
                  <a:lnTo>
                    <a:pt x="1802" y="363"/>
                  </a:lnTo>
                  <a:lnTo>
                    <a:pt x="1765" y="355"/>
                  </a:lnTo>
                  <a:lnTo>
                    <a:pt x="1726" y="348"/>
                  </a:lnTo>
                  <a:lnTo>
                    <a:pt x="1719" y="313"/>
                  </a:lnTo>
                  <a:lnTo>
                    <a:pt x="1705" y="276"/>
                  </a:lnTo>
                  <a:lnTo>
                    <a:pt x="1690" y="243"/>
                  </a:lnTo>
                  <a:lnTo>
                    <a:pt x="1669" y="204"/>
                  </a:lnTo>
                  <a:lnTo>
                    <a:pt x="1644" y="168"/>
                  </a:lnTo>
                  <a:lnTo>
                    <a:pt x="1610" y="130"/>
                  </a:lnTo>
                  <a:lnTo>
                    <a:pt x="1578" y="99"/>
                  </a:lnTo>
                  <a:lnTo>
                    <a:pt x="1541" y="74"/>
                  </a:lnTo>
                  <a:lnTo>
                    <a:pt x="1494" y="45"/>
                  </a:lnTo>
                  <a:lnTo>
                    <a:pt x="1449" y="26"/>
                  </a:lnTo>
                  <a:lnTo>
                    <a:pt x="1403" y="12"/>
                  </a:lnTo>
                  <a:lnTo>
                    <a:pt x="1355" y="4"/>
                  </a:lnTo>
                  <a:lnTo>
                    <a:pt x="1307" y="0"/>
                  </a:lnTo>
                  <a:lnTo>
                    <a:pt x="1254" y="1"/>
                  </a:lnTo>
                  <a:lnTo>
                    <a:pt x="1207" y="8"/>
                  </a:lnTo>
                  <a:lnTo>
                    <a:pt x="1151" y="25"/>
                  </a:lnTo>
                  <a:lnTo>
                    <a:pt x="1091" y="51"/>
                  </a:lnTo>
                  <a:lnTo>
                    <a:pt x="1053" y="74"/>
                  </a:lnTo>
                  <a:lnTo>
                    <a:pt x="1014" y="101"/>
                  </a:lnTo>
                  <a:lnTo>
                    <a:pt x="981" y="134"/>
                  </a:lnTo>
                  <a:lnTo>
                    <a:pt x="952" y="166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>
              <a:noFill/>
            </a:ln>
            <a:effectLst>
              <a:outerShdw dist="45791" dir="12821404" algn="ctr" rotWithShape="0">
                <a:srgbClr val="FFFFFF"/>
              </a:outerShdw>
            </a:effectLst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tIns="27432" bIns="27432" anchor="ctr">
              <a:spAutoFit/>
            </a:bodyPr>
            <a:lstStyle/>
            <a:p>
              <a:endParaRPr lang="it-IT"/>
            </a:p>
          </p:txBody>
        </p:sp>
        <p:sp>
          <p:nvSpPr>
            <p:cNvPr id="14344" name="Freeform 8"/>
            <p:cNvSpPr>
              <a:spLocks noChangeAspect="1"/>
            </p:cNvSpPr>
            <p:nvPr/>
          </p:nvSpPr>
          <p:spPr bwMode="auto">
            <a:xfrm flipH="1">
              <a:off x="1990" y="2095"/>
              <a:ext cx="2003" cy="1028"/>
            </a:xfrm>
            <a:custGeom>
              <a:avLst/>
              <a:gdLst>
                <a:gd name="T0" fmla="*/ 904 w 2063"/>
                <a:gd name="T1" fmla="*/ 153 h 1257"/>
                <a:gd name="T2" fmla="*/ 783 w 2063"/>
                <a:gd name="T3" fmla="*/ 136 h 1257"/>
                <a:gd name="T4" fmla="*/ 684 w 2063"/>
                <a:gd name="T5" fmla="*/ 148 h 1257"/>
                <a:gd name="T6" fmla="*/ 596 w 2063"/>
                <a:gd name="T7" fmla="*/ 178 h 1257"/>
                <a:gd name="T8" fmla="*/ 509 w 2063"/>
                <a:gd name="T9" fmla="*/ 230 h 1257"/>
                <a:gd name="T10" fmla="*/ 436 w 2063"/>
                <a:gd name="T11" fmla="*/ 307 h 1257"/>
                <a:gd name="T12" fmla="*/ 398 w 2063"/>
                <a:gd name="T13" fmla="*/ 377 h 1257"/>
                <a:gd name="T14" fmla="*/ 351 w 2063"/>
                <a:gd name="T15" fmla="*/ 412 h 1257"/>
                <a:gd name="T16" fmla="*/ 267 w 2063"/>
                <a:gd name="T17" fmla="*/ 408 h 1257"/>
                <a:gd name="T18" fmla="*/ 190 w 2063"/>
                <a:gd name="T19" fmla="*/ 430 h 1257"/>
                <a:gd name="T20" fmla="*/ 117 w 2063"/>
                <a:gd name="T21" fmla="*/ 477 h 1257"/>
                <a:gd name="T22" fmla="*/ 69 w 2063"/>
                <a:gd name="T23" fmla="*/ 532 h 1257"/>
                <a:gd name="T24" fmla="*/ 27 w 2063"/>
                <a:gd name="T25" fmla="*/ 611 h 1257"/>
                <a:gd name="T26" fmla="*/ 5 w 2063"/>
                <a:gd name="T27" fmla="*/ 695 h 1257"/>
                <a:gd name="T28" fmla="*/ 0 w 2063"/>
                <a:gd name="T29" fmla="*/ 763 h 1257"/>
                <a:gd name="T30" fmla="*/ 7 w 2063"/>
                <a:gd name="T31" fmla="*/ 841 h 1257"/>
                <a:gd name="T32" fmla="*/ 28 w 2063"/>
                <a:gd name="T33" fmla="*/ 913 h 1257"/>
                <a:gd name="T34" fmla="*/ 71 w 2063"/>
                <a:gd name="T35" fmla="*/ 992 h 1257"/>
                <a:gd name="T36" fmla="*/ 129 w 2063"/>
                <a:gd name="T37" fmla="*/ 1054 h 1257"/>
                <a:gd name="T38" fmla="*/ 194 w 2063"/>
                <a:gd name="T39" fmla="*/ 1093 h 1257"/>
                <a:gd name="T40" fmla="*/ 255 w 2063"/>
                <a:gd name="T41" fmla="*/ 1113 h 1257"/>
                <a:gd name="T42" fmla="*/ 328 w 2063"/>
                <a:gd name="T43" fmla="*/ 1114 h 1257"/>
                <a:gd name="T44" fmla="*/ 392 w 2063"/>
                <a:gd name="T45" fmla="*/ 1097 h 1257"/>
                <a:gd name="T46" fmla="*/ 433 w 2063"/>
                <a:gd name="T47" fmla="*/ 1117 h 1257"/>
                <a:gd name="T48" fmla="*/ 492 w 2063"/>
                <a:gd name="T49" fmla="*/ 1163 h 1257"/>
                <a:gd name="T50" fmla="*/ 568 w 2063"/>
                <a:gd name="T51" fmla="*/ 1208 h 1257"/>
                <a:gd name="T52" fmla="*/ 666 w 2063"/>
                <a:gd name="T53" fmla="*/ 1240 h 1257"/>
                <a:gd name="T54" fmla="*/ 767 w 2063"/>
                <a:gd name="T55" fmla="*/ 1257 h 1257"/>
                <a:gd name="T56" fmla="*/ 851 w 2063"/>
                <a:gd name="T57" fmla="*/ 1257 h 1257"/>
                <a:gd name="T58" fmla="*/ 964 w 2063"/>
                <a:gd name="T59" fmla="*/ 1239 h 1257"/>
                <a:gd name="T60" fmla="*/ 1051 w 2063"/>
                <a:gd name="T61" fmla="*/ 1210 h 1257"/>
                <a:gd name="T62" fmla="*/ 1131 w 2063"/>
                <a:gd name="T63" fmla="*/ 1169 h 1257"/>
                <a:gd name="T64" fmla="*/ 1181 w 2063"/>
                <a:gd name="T65" fmla="*/ 1162 h 1257"/>
                <a:gd name="T66" fmla="*/ 1250 w 2063"/>
                <a:gd name="T67" fmla="*/ 1191 h 1257"/>
                <a:gd name="T68" fmla="*/ 1318 w 2063"/>
                <a:gd name="T69" fmla="*/ 1201 h 1257"/>
                <a:gd name="T70" fmla="*/ 1393 w 2063"/>
                <a:gd name="T71" fmla="*/ 1196 h 1257"/>
                <a:gd name="T72" fmla="*/ 1470 w 2063"/>
                <a:gd name="T73" fmla="*/ 1169 h 1257"/>
                <a:gd name="T74" fmla="*/ 1540 w 2063"/>
                <a:gd name="T75" fmla="*/ 1121 h 1257"/>
                <a:gd name="T76" fmla="*/ 1629 w 2063"/>
                <a:gd name="T77" fmla="*/ 1152 h 1257"/>
                <a:gd name="T78" fmla="*/ 1719 w 2063"/>
                <a:gd name="T79" fmla="*/ 1158 h 1257"/>
                <a:gd name="T80" fmla="*/ 1838 w 2063"/>
                <a:gd name="T81" fmla="*/ 1127 h 1257"/>
                <a:gd name="T82" fmla="*/ 1940 w 2063"/>
                <a:gd name="T83" fmla="*/ 1052 h 1257"/>
                <a:gd name="T84" fmla="*/ 2010 w 2063"/>
                <a:gd name="T85" fmla="*/ 959 h 1257"/>
                <a:gd name="T86" fmla="*/ 2047 w 2063"/>
                <a:gd name="T87" fmla="*/ 861 h 1257"/>
                <a:gd name="T88" fmla="*/ 2063 w 2063"/>
                <a:gd name="T89" fmla="*/ 751 h 1257"/>
                <a:gd name="T90" fmla="*/ 2049 w 2063"/>
                <a:gd name="T91" fmla="*/ 651 h 1257"/>
                <a:gd name="T92" fmla="*/ 2011 w 2063"/>
                <a:gd name="T93" fmla="*/ 550 h 1257"/>
                <a:gd name="T94" fmla="*/ 1951 w 2063"/>
                <a:gd name="T95" fmla="*/ 464 h 1257"/>
                <a:gd name="T96" fmla="*/ 1887 w 2063"/>
                <a:gd name="T97" fmla="*/ 409 h 1257"/>
                <a:gd name="T98" fmla="*/ 1802 w 2063"/>
                <a:gd name="T99" fmla="*/ 363 h 1257"/>
                <a:gd name="T100" fmla="*/ 1726 w 2063"/>
                <a:gd name="T101" fmla="*/ 348 h 1257"/>
                <a:gd name="T102" fmla="*/ 1705 w 2063"/>
                <a:gd name="T103" fmla="*/ 276 h 1257"/>
                <a:gd name="T104" fmla="*/ 1669 w 2063"/>
                <a:gd name="T105" fmla="*/ 204 h 1257"/>
                <a:gd name="T106" fmla="*/ 1610 w 2063"/>
                <a:gd name="T107" fmla="*/ 130 h 1257"/>
                <a:gd name="T108" fmla="*/ 1541 w 2063"/>
                <a:gd name="T109" fmla="*/ 74 h 1257"/>
                <a:gd name="T110" fmla="*/ 1449 w 2063"/>
                <a:gd name="T111" fmla="*/ 26 h 1257"/>
                <a:gd name="T112" fmla="*/ 1355 w 2063"/>
                <a:gd name="T113" fmla="*/ 4 h 1257"/>
                <a:gd name="T114" fmla="*/ 1254 w 2063"/>
                <a:gd name="T115" fmla="*/ 1 h 1257"/>
                <a:gd name="T116" fmla="*/ 1151 w 2063"/>
                <a:gd name="T117" fmla="*/ 25 h 1257"/>
                <a:gd name="T118" fmla="*/ 1053 w 2063"/>
                <a:gd name="T119" fmla="*/ 74 h 1257"/>
                <a:gd name="T120" fmla="*/ 981 w 2063"/>
                <a:gd name="T121" fmla="*/ 134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63" h="1257">
                  <a:moveTo>
                    <a:pt x="952" y="166"/>
                  </a:moveTo>
                  <a:lnTo>
                    <a:pt x="904" y="153"/>
                  </a:lnTo>
                  <a:lnTo>
                    <a:pt x="839" y="140"/>
                  </a:lnTo>
                  <a:lnTo>
                    <a:pt x="783" y="136"/>
                  </a:lnTo>
                  <a:lnTo>
                    <a:pt x="725" y="143"/>
                  </a:lnTo>
                  <a:lnTo>
                    <a:pt x="684" y="148"/>
                  </a:lnTo>
                  <a:lnTo>
                    <a:pt x="641" y="160"/>
                  </a:lnTo>
                  <a:lnTo>
                    <a:pt x="596" y="178"/>
                  </a:lnTo>
                  <a:lnTo>
                    <a:pt x="553" y="200"/>
                  </a:lnTo>
                  <a:lnTo>
                    <a:pt x="509" y="230"/>
                  </a:lnTo>
                  <a:lnTo>
                    <a:pt x="465" y="270"/>
                  </a:lnTo>
                  <a:lnTo>
                    <a:pt x="436" y="307"/>
                  </a:lnTo>
                  <a:lnTo>
                    <a:pt x="416" y="341"/>
                  </a:lnTo>
                  <a:lnTo>
                    <a:pt x="398" y="377"/>
                  </a:lnTo>
                  <a:lnTo>
                    <a:pt x="386" y="425"/>
                  </a:lnTo>
                  <a:lnTo>
                    <a:pt x="351" y="412"/>
                  </a:lnTo>
                  <a:lnTo>
                    <a:pt x="306" y="407"/>
                  </a:lnTo>
                  <a:lnTo>
                    <a:pt x="267" y="408"/>
                  </a:lnTo>
                  <a:lnTo>
                    <a:pt x="226" y="417"/>
                  </a:lnTo>
                  <a:lnTo>
                    <a:pt x="190" y="430"/>
                  </a:lnTo>
                  <a:lnTo>
                    <a:pt x="155" y="448"/>
                  </a:lnTo>
                  <a:lnTo>
                    <a:pt x="117" y="477"/>
                  </a:lnTo>
                  <a:lnTo>
                    <a:pt x="94" y="503"/>
                  </a:lnTo>
                  <a:lnTo>
                    <a:pt x="69" y="532"/>
                  </a:lnTo>
                  <a:lnTo>
                    <a:pt x="47" y="564"/>
                  </a:lnTo>
                  <a:lnTo>
                    <a:pt x="27" y="611"/>
                  </a:lnTo>
                  <a:lnTo>
                    <a:pt x="14" y="651"/>
                  </a:lnTo>
                  <a:lnTo>
                    <a:pt x="5" y="695"/>
                  </a:lnTo>
                  <a:lnTo>
                    <a:pt x="2" y="729"/>
                  </a:lnTo>
                  <a:lnTo>
                    <a:pt x="0" y="763"/>
                  </a:lnTo>
                  <a:lnTo>
                    <a:pt x="2" y="803"/>
                  </a:lnTo>
                  <a:lnTo>
                    <a:pt x="7" y="841"/>
                  </a:lnTo>
                  <a:lnTo>
                    <a:pt x="17" y="876"/>
                  </a:lnTo>
                  <a:lnTo>
                    <a:pt x="28" y="913"/>
                  </a:lnTo>
                  <a:lnTo>
                    <a:pt x="47" y="954"/>
                  </a:lnTo>
                  <a:lnTo>
                    <a:pt x="71" y="992"/>
                  </a:lnTo>
                  <a:lnTo>
                    <a:pt x="96" y="1023"/>
                  </a:lnTo>
                  <a:lnTo>
                    <a:pt x="129" y="1054"/>
                  </a:lnTo>
                  <a:lnTo>
                    <a:pt x="163" y="1078"/>
                  </a:lnTo>
                  <a:lnTo>
                    <a:pt x="194" y="1093"/>
                  </a:lnTo>
                  <a:lnTo>
                    <a:pt x="222" y="1104"/>
                  </a:lnTo>
                  <a:lnTo>
                    <a:pt x="255" y="1113"/>
                  </a:lnTo>
                  <a:lnTo>
                    <a:pt x="291" y="1114"/>
                  </a:lnTo>
                  <a:lnTo>
                    <a:pt x="328" y="1114"/>
                  </a:lnTo>
                  <a:lnTo>
                    <a:pt x="364" y="1106"/>
                  </a:lnTo>
                  <a:lnTo>
                    <a:pt x="392" y="1097"/>
                  </a:lnTo>
                  <a:lnTo>
                    <a:pt x="412" y="1089"/>
                  </a:lnTo>
                  <a:lnTo>
                    <a:pt x="433" y="1117"/>
                  </a:lnTo>
                  <a:lnTo>
                    <a:pt x="461" y="1141"/>
                  </a:lnTo>
                  <a:lnTo>
                    <a:pt x="492" y="1163"/>
                  </a:lnTo>
                  <a:lnTo>
                    <a:pt x="526" y="1187"/>
                  </a:lnTo>
                  <a:lnTo>
                    <a:pt x="568" y="1208"/>
                  </a:lnTo>
                  <a:lnTo>
                    <a:pt x="613" y="1226"/>
                  </a:lnTo>
                  <a:lnTo>
                    <a:pt x="666" y="1240"/>
                  </a:lnTo>
                  <a:lnTo>
                    <a:pt x="714" y="1251"/>
                  </a:lnTo>
                  <a:lnTo>
                    <a:pt x="767" y="1257"/>
                  </a:lnTo>
                  <a:lnTo>
                    <a:pt x="808" y="1257"/>
                  </a:lnTo>
                  <a:lnTo>
                    <a:pt x="851" y="1257"/>
                  </a:lnTo>
                  <a:lnTo>
                    <a:pt x="910" y="1249"/>
                  </a:lnTo>
                  <a:lnTo>
                    <a:pt x="964" y="1239"/>
                  </a:lnTo>
                  <a:lnTo>
                    <a:pt x="1003" y="1228"/>
                  </a:lnTo>
                  <a:lnTo>
                    <a:pt x="1051" y="1210"/>
                  </a:lnTo>
                  <a:lnTo>
                    <a:pt x="1101" y="1187"/>
                  </a:lnTo>
                  <a:lnTo>
                    <a:pt x="1131" y="1169"/>
                  </a:lnTo>
                  <a:lnTo>
                    <a:pt x="1155" y="1148"/>
                  </a:lnTo>
                  <a:lnTo>
                    <a:pt x="1181" y="1162"/>
                  </a:lnTo>
                  <a:lnTo>
                    <a:pt x="1217" y="1179"/>
                  </a:lnTo>
                  <a:lnTo>
                    <a:pt x="1250" y="1191"/>
                  </a:lnTo>
                  <a:lnTo>
                    <a:pt x="1282" y="1197"/>
                  </a:lnTo>
                  <a:lnTo>
                    <a:pt x="1318" y="1201"/>
                  </a:lnTo>
                  <a:lnTo>
                    <a:pt x="1350" y="1201"/>
                  </a:lnTo>
                  <a:lnTo>
                    <a:pt x="1393" y="1196"/>
                  </a:lnTo>
                  <a:lnTo>
                    <a:pt x="1434" y="1183"/>
                  </a:lnTo>
                  <a:lnTo>
                    <a:pt x="1470" y="1169"/>
                  </a:lnTo>
                  <a:lnTo>
                    <a:pt x="1506" y="1145"/>
                  </a:lnTo>
                  <a:lnTo>
                    <a:pt x="1540" y="1121"/>
                  </a:lnTo>
                  <a:lnTo>
                    <a:pt x="1587" y="1141"/>
                  </a:lnTo>
                  <a:lnTo>
                    <a:pt x="1629" y="1152"/>
                  </a:lnTo>
                  <a:lnTo>
                    <a:pt x="1666" y="1158"/>
                  </a:lnTo>
                  <a:lnTo>
                    <a:pt x="1719" y="1158"/>
                  </a:lnTo>
                  <a:lnTo>
                    <a:pt x="1774" y="1150"/>
                  </a:lnTo>
                  <a:lnTo>
                    <a:pt x="1838" y="1127"/>
                  </a:lnTo>
                  <a:lnTo>
                    <a:pt x="1893" y="1093"/>
                  </a:lnTo>
                  <a:lnTo>
                    <a:pt x="1940" y="1052"/>
                  </a:lnTo>
                  <a:lnTo>
                    <a:pt x="1985" y="1001"/>
                  </a:lnTo>
                  <a:lnTo>
                    <a:pt x="2010" y="959"/>
                  </a:lnTo>
                  <a:lnTo>
                    <a:pt x="2030" y="916"/>
                  </a:lnTo>
                  <a:lnTo>
                    <a:pt x="2047" y="861"/>
                  </a:lnTo>
                  <a:lnTo>
                    <a:pt x="2058" y="810"/>
                  </a:lnTo>
                  <a:lnTo>
                    <a:pt x="2063" y="751"/>
                  </a:lnTo>
                  <a:lnTo>
                    <a:pt x="2059" y="706"/>
                  </a:lnTo>
                  <a:lnTo>
                    <a:pt x="2049" y="651"/>
                  </a:lnTo>
                  <a:lnTo>
                    <a:pt x="2034" y="598"/>
                  </a:lnTo>
                  <a:lnTo>
                    <a:pt x="2011" y="550"/>
                  </a:lnTo>
                  <a:lnTo>
                    <a:pt x="1983" y="503"/>
                  </a:lnTo>
                  <a:lnTo>
                    <a:pt x="1951" y="464"/>
                  </a:lnTo>
                  <a:lnTo>
                    <a:pt x="1919" y="434"/>
                  </a:lnTo>
                  <a:lnTo>
                    <a:pt x="1887" y="409"/>
                  </a:lnTo>
                  <a:lnTo>
                    <a:pt x="1842" y="381"/>
                  </a:lnTo>
                  <a:lnTo>
                    <a:pt x="1802" y="363"/>
                  </a:lnTo>
                  <a:lnTo>
                    <a:pt x="1765" y="355"/>
                  </a:lnTo>
                  <a:lnTo>
                    <a:pt x="1726" y="348"/>
                  </a:lnTo>
                  <a:lnTo>
                    <a:pt x="1719" y="313"/>
                  </a:lnTo>
                  <a:lnTo>
                    <a:pt x="1705" y="276"/>
                  </a:lnTo>
                  <a:lnTo>
                    <a:pt x="1690" y="243"/>
                  </a:lnTo>
                  <a:lnTo>
                    <a:pt x="1669" y="204"/>
                  </a:lnTo>
                  <a:lnTo>
                    <a:pt x="1644" y="168"/>
                  </a:lnTo>
                  <a:lnTo>
                    <a:pt x="1610" y="130"/>
                  </a:lnTo>
                  <a:lnTo>
                    <a:pt x="1578" y="99"/>
                  </a:lnTo>
                  <a:lnTo>
                    <a:pt x="1541" y="74"/>
                  </a:lnTo>
                  <a:lnTo>
                    <a:pt x="1494" y="45"/>
                  </a:lnTo>
                  <a:lnTo>
                    <a:pt x="1449" y="26"/>
                  </a:lnTo>
                  <a:lnTo>
                    <a:pt x="1403" y="12"/>
                  </a:lnTo>
                  <a:lnTo>
                    <a:pt x="1355" y="4"/>
                  </a:lnTo>
                  <a:lnTo>
                    <a:pt x="1307" y="0"/>
                  </a:lnTo>
                  <a:lnTo>
                    <a:pt x="1254" y="1"/>
                  </a:lnTo>
                  <a:lnTo>
                    <a:pt x="1207" y="8"/>
                  </a:lnTo>
                  <a:lnTo>
                    <a:pt x="1151" y="25"/>
                  </a:lnTo>
                  <a:lnTo>
                    <a:pt x="1091" y="51"/>
                  </a:lnTo>
                  <a:lnTo>
                    <a:pt x="1053" y="74"/>
                  </a:lnTo>
                  <a:lnTo>
                    <a:pt x="1014" y="101"/>
                  </a:lnTo>
                  <a:lnTo>
                    <a:pt x="981" y="134"/>
                  </a:lnTo>
                  <a:lnTo>
                    <a:pt x="952" y="166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>
              <a:noFill/>
            </a:ln>
            <a:effectLst>
              <a:outerShdw dist="50800" dir="16200000" algn="ctr" rotWithShape="0">
                <a:srgbClr val="FFFFFF"/>
              </a:outerShdw>
            </a:effectLst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tIns="27432" bIns="27432" anchor="ctr">
              <a:spAutoFit/>
            </a:bodyPr>
            <a:lstStyle/>
            <a:p>
              <a:endParaRPr lang="it-IT"/>
            </a:p>
          </p:txBody>
        </p:sp>
        <p:sp>
          <p:nvSpPr>
            <p:cNvPr id="14345" name="Freeform 9"/>
            <p:cNvSpPr>
              <a:spLocks noChangeAspect="1"/>
            </p:cNvSpPr>
            <p:nvPr/>
          </p:nvSpPr>
          <p:spPr bwMode="auto">
            <a:xfrm>
              <a:off x="2389" y="2157"/>
              <a:ext cx="1493" cy="949"/>
            </a:xfrm>
            <a:custGeom>
              <a:avLst/>
              <a:gdLst>
                <a:gd name="T0" fmla="*/ 904 w 2063"/>
                <a:gd name="T1" fmla="*/ 153 h 1257"/>
                <a:gd name="T2" fmla="*/ 783 w 2063"/>
                <a:gd name="T3" fmla="*/ 136 h 1257"/>
                <a:gd name="T4" fmla="*/ 684 w 2063"/>
                <a:gd name="T5" fmla="*/ 148 h 1257"/>
                <a:gd name="T6" fmla="*/ 596 w 2063"/>
                <a:gd name="T7" fmla="*/ 178 h 1257"/>
                <a:gd name="T8" fmla="*/ 509 w 2063"/>
                <a:gd name="T9" fmla="*/ 230 h 1257"/>
                <a:gd name="T10" fmla="*/ 436 w 2063"/>
                <a:gd name="T11" fmla="*/ 307 h 1257"/>
                <a:gd name="T12" fmla="*/ 398 w 2063"/>
                <a:gd name="T13" fmla="*/ 377 h 1257"/>
                <a:gd name="T14" fmla="*/ 351 w 2063"/>
                <a:gd name="T15" fmla="*/ 412 h 1257"/>
                <a:gd name="T16" fmla="*/ 267 w 2063"/>
                <a:gd name="T17" fmla="*/ 408 h 1257"/>
                <a:gd name="T18" fmla="*/ 190 w 2063"/>
                <a:gd name="T19" fmla="*/ 430 h 1257"/>
                <a:gd name="T20" fmla="*/ 117 w 2063"/>
                <a:gd name="T21" fmla="*/ 477 h 1257"/>
                <a:gd name="T22" fmla="*/ 69 w 2063"/>
                <a:gd name="T23" fmla="*/ 532 h 1257"/>
                <a:gd name="T24" fmla="*/ 27 w 2063"/>
                <a:gd name="T25" fmla="*/ 611 h 1257"/>
                <a:gd name="T26" fmla="*/ 5 w 2063"/>
                <a:gd name="T27" fmla="*/ 695 h 1257"/>
                <a:gd name="T28" fmla="*/ 0 w 2063"/>
                <a:gd name="T29" fmla="*/ 763 h 1257"/>
                <a:gd name="T30" fmla="*/ 7 w 2063"/>
                <a:gd name="T31" fmla="*/ 841 h 1257"/>
                <a:gd name="T32" fmla="*/ 28 w 2063"/>
                <a:gd name="T33" fmla="*/ 913 h 1257"/>
                <a:gd name="T34" fmla="*/ 71 w 2063"/>
                <a:gd name="T35" fmla="*/ 992 h 1257"/>
                <a:gd name="T36" fmla="*/ 129 w 2063"/>
                <a:gd name="T37" fmla="*/ 1054 h 1257"/>
                <a:gd name="T38" fmla="*/ 194 w 2063"/>
                <a:gd name="T39" fmla="*/ 1093 h 1257"/>
                <a:gd name="T40" fmla="*/ 255 w 2063"/>
                <a:gd name="T41" fmla="*/ 1113 h 1257"/>
                <a:gd name="T42" fmla="*/ 328 w 2063"/>
                <a:gd name="T43" fmla="*/ 1114 h 1257"/>
                <a:gd name="T44" fmla="*/ 392 w 2063"/>
                <a:gd name="T45" fmla="*/ 1097 h 1257"/>
                <a:gd name="T46" fmla="*/ 433 w 2063"/>
                <a:gd name="T47" fmla="*/ 1117 h 1257"/>
                <a:gd name="T48" fmla="*/ 492 w 2063"/>
                <a:gd name="T49" fmla="*/ 1163 h 1257"/>
                <a:gd name="T50" fmla="*/ 568 w 2063"/>
                <a:gd name="T51" fmla="*/ 1208 h 1257"/>
                <a:gd name="T52" fmla="*/ 666 w 2063"/>
                <a:gd name="T53" fmla="*/ 1240 h 1257"/>
                <a:gd name="T54" fmla="*/ 767 w 2063"/>
                <a:gd name="T55" fmla="*/ 1257 h 1257"/>
                <a:gd name="T56" fmla="*/ 851 w 2063"/>
                <a:gd name="T57" fmla="*/ 1257 h 1257"/>
                <a:gd name="T58" fmla="*/ 964 w 2063"/>
                <a:gd name="T59" fmla="*/ 1239 h 1257"/>
                <a:gd name="T60" fmla="*/ 1051 w 2063"/>
                <a:gd name="T61" fmla="*/ 1210 h 1257"/>
                <a:gd name="T62" fmla="*/ 1131 w 2063"/>
                <a:gd name="T63" fmla="*/ 1169 h 1257"/>
                <a:gd name="T64" fmla="*/ 1181 w 2063"/>
                <a:gd name="T65" fmla="*/ 1162 h 1257"/>
                <a:gd name="T66" fmla="*/ 1250 w 2063"/>
                <a:gd name="T67" fmla="*/ 1191 h 1257"/>
                <a:gd name="T68" fmla="*/ 1318 w 2063"/>
                <a:gd name="T69" fmla="*/ 1201 h 1257"/>
                <a:gd name="T70" fmla="*/ 1393 w 2063"/>
                <a:gd name="T71" fmla="*/ 1196 h 1257"/>
                <a:gd name="T72" fmla="*/ 1470 w 2063"/>
                <a:gd name="T73" fmla="*/ 1169 h 1257"/>
                <a:gd name="T74" fmla="*/ 1540 w 2063"/>
                <a:gd name="T75" fmla="*/ 1121 h 1257"/>
                <a:gd name="T76" fmla="*/ 1629 w 2063"/>
                <a:gd name="T77" fmla="*/ 1152 h 1257"/>
                <a:gd name="T78" fmla="*/ 1719 w 2063"/>
                <a:gd name="T79" fmla="*/ 1158 h 1257"/>
                <a:gd name="T80" fmla="*/ 1838 w 2063"/>
                <a:gd name="T81" fmla="*/ 1127 h 1257"/>
                <a:gd name="T82" fmla="*/ 1940 w 2063"/>
                <a:gd name="T83" fmla="*/ 1052 h 1257"/>
                <a:gd name="T84" fmla="*/ 2010 w 2063"/>
                <a:gd name="T85" fmla="*/ 959 h 1257"/>
                <a:gd name="T86" fmla="*/ 2047 w 2063"/>
                <a:gd name="T87" fmla="*/ 861 h 1257"/>
                <a:gd name="T88" fmla="*/ 2063 w 2063"/>
                <a:gd name="T89" fmla="*/ 751 h 1257"/>
                <a:gd name="T90" fmla="*/ 2049 w 2063"/>
                <a:gd name="T91" fmla="*/ 651 h 1257"/>
                <a:gd name="T92" fmla="*/ 2011 w 2063"/>
                <a:gd name="T93" fmla="*/ 550 h 1257"/>
                <a:gd name="T94" fmla="*/ 1951 w 2063"/>
                <a:gd name="T95" fmla="*/ 464 h 1257"/>
                <a:gd name="T96" fmla="*/ 1887 w 2063"/>
                <a:gd name="T97" fmla="*/ 409 h 1257"/>
                <a:gd name="T98" fmla="*/ 1802 w 2063"/>
                <a:gd name="T99" fmla="*/ 363 h 1257"/>
                <a:gd name="T100" fmla="*/ 1726 w 2063"/>
                <a:gd name="T101" fmla="*/ 348 h 1257"/>
                <a:gd name="T102" fmla="*/ 1705 w 2063"/>
                <a:gd name="T103" fmla="*/ 276 h 1257"/>
                <a:gd name="T104" fmla="*/ 1669 w 2063"/>
                <a:gd name="T105" fmla="*/ 204 h 1257"/>
                <a:gd name="T106" fmla="*/ 1610 w 2063"/>
                <a:gd name="T107" fmla="*/ 130 h 1257"/>
                <a:gd name="T108" fmla="*/ 1541 w 2063"/>
                <a:gd name="T109" fmla="*/ 74 h 1257"/>
                <a:gd name="T110" fmla="*/ 1449 w 2063"/>
                <a:gd name="T111" fmla="*/ 26 h 1257"/>
                <a:gd name="T112" fmla="*/ 1355 w 2063"/>
                <a:gd name="T113" fmla="*/ 4 h 1257"/>
                <a:gd name="T114" fmla="*/ 1254 w 2063"/>
                <a:gd name="T115" fmla="*/ 1 h 1257"/>
                <a:gd name="T116" fmla="*/ 1151 w 2063"/>
                <a:gd name="T117" fmla="*/ 25 h 1257"/>
                <a:gd name="T118" fmla="*/ 1053 w 2063"/>
                <a:gd name="T119" fmla="*/ 74 h 1257"/>
                <a:gd name="T120" fmla="*/ 981 w 2063"/>
                <a:gd name="T121" fmla="*/ 134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63" h="1257">
                  <a:moveTo>
                    <a:pt x="952" y="166"/>
                  </a:moveTo>
                  <a:lnTo>
                    <a:pt x="904" y="153"/>
                  </a:lnTo>
                  <a:lnTo>
                    <a:pt x="839" y="140"/>
                  </a:lnTo>
                  <a:lnTo>
                    <a:pt x="783" y="136"/>
                  </a:lnTo>
                  <a:lnTo>
                    <a:pt x="725" y="143"/>
                  </a:lnTo>
                  <a:lnTo>
                    <a:pt x="684" y="148"/>
                  </a:lnTo>
                  <a:lnTo>
                    <a:pt x="641" y="160"/>
                  </a:lnTo>
                  <a:lnTo>
                    <a:pt x="596" y="178"/>
                  </a:lnTo>
                  <a:lnTo>
                    <a:pt x="553" y="200"/>
                  </a:lnTo>
                  <a:lnTo>
                    <a:pt x="509" y="230"/>
                  </a:lnTo>
                  <a:lnTo>
                    <a:pt x="465" y="270"/>
                  </a:lnTo>
                  <a:lnTo>
                    <a:pt x="436" y="307"/>
                  </a:lnTo>
                  <a:lnTo>
                    <a:pt x="416" y="341"/>
                  </a:lnTo>
                  <a:lnTo>
                    <a:pt x="398" y="377"/>
                  </a:lnTo>
                  <a:lnTo>
                    <a:pt x="386" y="425"/>
                  </a:lnTo>
                  <a:lnTo>
                    <a:pt x="351" y="412"/>
                  </a:lnTo>
                  <a:lnTo>
                    <a:pt x="306" y="407"/>
                  </a:lnTo>
                  <a:lnTo>
                    <a:pt x="267" y="408"/>
                  </a:lnTo>
                  <a:lnTo>
                    <a:pt x="226" y="417"/>
                  </a:lnTo>
                  <a:lnTo>
                    <a:pt x="190" y="430"/>
                  </a:lnTo>
                  <a:lnTo>
                    <a:pt x="155" y="448"/>
                  </a:lnTo>
                  <a:lnTo>
                    <a:pt x="117" y="477"/>
                  </a:lnTo>
                  <a:lnTo>
                    <a:pt x="94" y="503"/>
                  </a:lnTo>
                  <a:lnTo>
                    <a:pt x="69" y="532"/>
                  </a:lnTo>
                  <a:lnTo>
                    <a:pt x="47" y="564"/>
                  </a:lnTo>
                  <a:lnTo>
                    <a:pt x="27" y="611"/>
                  </a:lnTo>
                  <a:lnTo>
                    <a:pt x="14" y="651"/>
                  </a:lnTo>
                  <a:lnTo>
                    <a:pt x="5" y="695"/>
                  </a:lnTo>
                  <a:lnTo>
                    <a:pt x="2" y="729"/>
                  </a:lnTo>
                  <a:lnTo>
                    <a:pt x="0" y="763"/>
                  </a:lnTo>
                  <a:lnTo>
                    <a:pt x="2" y="803"/>
                  </a:lnTo>
                  <a:lnTo>
                    <a:pt x="7" y="841"/>
                  </a:lnTo>
                  <a:lnTo>
                    <a:pt x="17" y="876"/>
                  </a:lnTo>
                  <a:lnTo>
                    <a:pt x="28" y="913"/>
                  </a:lnTo>
                  <a:lnTo>
                    <a:pt x="47" y="954"/>
                  </a:lnTo>
                  <a:lnTo>
                    <a:pt x="71" y="992"/>
                  </a:lnTo>
                  <a:lnTo>
                    <a:pt x="96" y="1023"/>
                  </a:lnTo>
                  <a:lnTo>
                    <a:pt x="129" y="1054"/>
                  </a:lnTo>
                  <a:lnTo>
                    <a:pt x="163" y="1078"/>
                  </a:lnTo>
                  <a:lnTo>
                    <a:pt x="194" y="1093"/>
                  </a:lnTo>
                  <a:lnTo>
                    <a:pt x="222" y="1104"/>
                  </a:lnTo>
                  <a:lnTo>
                    <a:pt x="255" y="1113"/>
                  </a:lnTo>
                  <a:lnTo>
                    <a:pt x="291" y="1114"/>
                  </a:lnTo>
                  <a:lnTo>
                    <a:pt x="328" y="1114"/>
                  </a:lnTo>
                  <a:lnTo>
                    <a:pt x="364" y="1106"/>
                  </a:lnTo>
                  <a:lnTo>
                    <a:pt x="392" y="1097"/>
                  </a:lnTo>
                  <a:lnTo>
                    <a:pt x="412" y="1089"/>
                  </a:lnTo>
                  <a:lnTo>
                    <a:pt x="433" y="1117"/>
                  </a:lnTo>
                  <a:lnTo>
                    <a:pt x="461" y="1141"/>
                  </a:lnTo>
                  <a:lnTo>
                    <a:pt x="492" y="1163"/>
                  </a:lnTo>
                  <a:lnTo>
                    <a:pt x="526" y="1187"/>
                  </a:lnTo>
                  <a:lnTo>
                    <a:pt x="568" y="1208"/>
                  </a:lnTo>
                  <a:lnTo>
                    <a:pt x="613" y="1226"/>
                  </a:lnTo>
                  <a:lnTo>
                    <a:pt x="666" y="1240"/>
                  </a:lnTo>
                  <a:lnTo>
                    <a:pt x="714" y="1251"/>
                  </a:lnTo>
                  <a:lnTo>
                    <a:pt x="767" y="1257"/>
                  </a:lnTo>
                  <a:lnTo>
                    <a:pt x="808" y="1257"/>
                  </a:lnTo>
                  <a:lnTo>
                    <a:pt x="851" y="1257"/>
                  </a:lnTo>
                  <a:lnTo>
                    <a:pt x="910" y="1249"/>
                  </a:lnTo>
                  <a:lnTo>
                    <a:pt x="964" y="1239"/>
                  </a:lnTo>
                  <a:lnTo>
                    <a:pt x="1003" y="1228"/>
                  </a:lnTo>
                  <a:lnTo>
                    <a:pt x="1051" y="1210"/>
                  </a:lnTo>
                  <a:lnTo>
                    <a:pt x="1101" y="1187"/>
                  </a:lnTo>
                  <a:lnTo>
                    <a:pt x="1131" y="1169"/>
                  </a:lnTo>
                  <a:lnTo>
                    <a:pt x="1155" y="1148"/>
                  </a:lnTo>
                  <a:lnTo>
                    <a:pt x="1181" y="1162"/>
                  </a:lnTo>
                  <a:lnTo>
                    <a:pt x="1217" y="1179"/>
                  </a:lnTo>
                  <a:lnTo>
                    <a:pt x="1250" y="1191"/>
                  </a:lnTo>
                  <a:lnTo>
                    <a:pt x="1282" y="1197"/>
                  </a:lnTo>
                  <a:lnTo>
                    <a:pt x="1318" y="1201"/>
                  </a:lnTo>
                  <a:lnTo>
                    <a:pt x="1350" y="1201"/>
                  </a:lnTo>
                  <a:lnTo>
                    <a:pt x="1393" y="1196"/>
                  </a:lnTo>
                  <a:lnTo>
                    <a:pt x="1434" y="1183"/>
                  </a:lnTo>
                  <a:lnTo>
                    <a:pt x="1470" y="1169"/>
                  </a:lnTo>
                  <a:lnTo>
                    <a:pt x="1506" y="1145"/>
                  </a:lnTo>
                  <a:lnTo>
                    <a:pt x="1540" y="1121"/>
                  </a:lnTo>
                  <a:lnTo>
                    <a:pt x="1587" y="1141"/>
                  </a:lnTo>
                  <a:lnTo>
                    <a:pt x="1629" y="1152"/>
                  </a:lnTo>
                  <a:lnTo>
                    <a:pt x="1666" y="1158"/>
                  </a:lnTo>
                  <a:lnTo>
                    <a:pt x="1719" y="1158"/>
                  </a:lnTo>
                  <a:lnTo>
                    <a:pt x="1774" y="1150"/>
                  </a:lnTo>
                  <a:lnTo>
                    <a:pt x="1838" y="1127"/>
                  </a:lnTo>
                  <a:lnTo>
                    <a:pt x="1893" y="1093"/>
                  </a:lnTo>
                  <a:lnTo>
                    <a:pt x="1940" y="1052"/>
                  </a:lnTo>
                  <a:lnTo>
                    <a:pt x="1985" y="1001"/>
                  </a:lnTo>
                  <a:lnTo>
                    <a:pt x="2010" y="959"/>
                  </a:lnTo>
                  <a:lnTo>
                    <a:pt x="2030" y="916"/>
                  </a:lnTo>
                  <a:lnTo>
                    <a:pt x="2047" y="861"/>
                  </a:lnTo>
                  <a:lnTo>
                    <a:pt x="2058" y="810"/>
                  </a:lnTo>
                  <a:lnTo>
                    <a:pt x="2063" y="751"/>
                  </a:lnTo>
                  <a:lnTo>
                    <a:pt x="2059" y="706"/>
                  </a:lnTo>
                  <a:lnTo>
                    <a:pt x="2049" y="651"/>
                  </a:lnTo>
                  <a:lnTo>
                    <a:pt x="2034" y="598"/>
                  </a:lnTo>
                  <a:lnTo>
                    <a:pt x="2011" y="550"/>
                  </a:lnTo>
                  <a:lnTo>
                    <a:pt x="1983" y="503"/>
                  </a:lnTo>
                  <a:lnTo>
                    <a:pt x="1951" y="464"/>
                  </a:lnTo>
                  <a:lnTo>
                    <a:pt x="1919" y="434"/>
                  </a:lnTo>
                  <a:lnTo>
                    <a:pt x="1887" y="409"/>
                  </a:lnTo>
                  <a:lnTo>
                    <a:pt x="1842" y="381"/>
                  </a:lnTo>
                  <a:lnTo>
                    <a:pt x="1802" y="363"/>
                  </a:lnTo>
                  <a:lnTo>
                    <a:pt x="1765" y="355"/>
                  </a:lnTo>
                  <a:lnTo>
                    <a:pt x="1726" y="348"/>
                  </a:lnTo>
                  <a:lnTo>
                    <a:pt x="1719" y="313"/>
                  </a:lnTo>
                  <a:lnTo>
                    <a:pt x="1705" y="276"/>
                  </a:lnTo>
                  <a:lnTo>
                    <a:pt x="1690" y="243"/>
                  </a:lnTo>
                  <a:lnTo>
                    <a:pt x="1669" y="204"/>
                  </a:lnTo>
                  <a:lnTo>
                    <a:pt x="1644" y="168"/>
                  </a:lnTo>
                  <a:lnTo>
                    <a:pt x="1610" y="130"/>
                  </a:lnTo>
                  <a:lnTo>
                    <a:pt x="1578" y="99"/>
                  </a:lnTo>
                  <a:lnTo>
                    <a:pt x="1541" y="74"/>
                  </a:lnTo>
                  <a:lnTo>
                    <a:pt x="1494" y="45"/>
                  </a:lnTo>
                  <a:lnTo>
                    <a:pt x="1449" y="26"/>
                  </a:lnTo>
                  <a:lnTo>
                    <a:pt x="1403" y="12"/>
                  </a:lnTo>
                  <a:lnTo>
                    <a:pt x="1355" y="4"/>
                  </a:lnTo>
                  <a:lnTo>
                    <a:pt x="1307" y="0"/>
                  </a:lnTo>
                  <a:lnTo>
                    <a:pt x="1254" y="1"/>
                  </a:lnTo>
                  <a:lnTo>
                    <a:pt x="1207" y="8"/>
                  </a:lnTo>
                  <a:lnTo>
                    <a:pt x="1151" y="25"/>
                  </a:lnTo>
                  <a:lnTo>
                    <a:pt x="1091" y="51"/>
                  </a:lnTo>
                  <a:lnTo>
                    <a:pt x="1053" y="74"/>
                  </a:lnTo>
                  <a:lnTo>
                    <a:pt x="1014" y="101"/>
                  </a:lnTo>
                  <a:lnTo>
                    <a:pt x="981" y="134"/>
                  </a:lnTo>
                  <a:lnTo>
                    <a:pt x="952" y="166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>
              <a:noFill/>
            </a:ln>
            <a:effectLst>
              <a:outerShdw dist="38100" dir="16200000" algn="ctr" rotWithShape="0">
                <a:srgbClr val="FFFFFF"/>
              </a:outerShdw>
            </a:effectLst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tIns="27432" bIns="27432" anchor="ctr">
              <a:spAutoFit/>
            </a:bodyPr>
            <a:lstStyle/>
            <a:p>
              <a:endParaRPr lang="it-IT"/>
            </a:p>
          </p:txBody>
        </p:sp>
        <p:sp>
          <p:nvSpPr>
            <p:cNvPr id="14346" name="Freeform 10"/>
            <p:cNvSpPr>
              <a:spLocks noChangeAspect="1"/>
            </p:cNvSpPr>
            <p:nvPr/>
          </p:nvSpPr>
          <p:spPr bwMode="auto">
            <a:xfrm flipH="1">
              <a:off x="2150" y="2334"/>
              <a:ext cx="1493" cy="795"/>
            </a:xfrm>
            <a:custGeom>
              <a:avLst/>
              <a:gdLst>
                <a:gd name="T0" fmla="*/ 904 w 2063"/>
                <a:gd name="T1" fmla="*/ 153 h 1257"/>
                <a:gd name="T2" fmla="*/ 783 w 2063"/>
                <a:gd name="T3" fmla="*/ 136 h 1257"/>
                <a:gd name="T4" fmla="*/ 684 w 2063"/>
                <a:gd name="T5" fmla="*/ 148 h 1257"/>
                <a:gd name="T6" fmla="*/ 596 w 2063"/>
                <a:gd name="T7" fmla="*/ 178 h 1257"/>
                <a:gd name="T8" fmla="*/ 509 w 2063"/>
                <a:gd name="T9" fmla="*/ 230 h 1257"/>
                <a:gd name="T10" fmla="*/ 436 w 2063"/>
                <a:gd name="T11" fmla="*/ 307 h 1257"/>
                <a:gd name="T12" fmla="*/ 398 w 2063"/>
                <a:gd name="T13" fmla="*/ 377 h 1257"/>
                <a:gd name="T14" fmla="*/ 351 w 2063"/>
                <a:gd name="T15" fmla="*/ 412 h 1257"/>
                <a:gd name="T16" fmla="*/ 267 w 2063"/>
                <a:gd name="T17" fmla="*/ 408 h 1257"/>
                <a:gd name="T18" fmla="*/ 190 w 2063"/>
                <a:gd name="T19" fmla="*/ 430 h 1257"/>
                <a:gd name="T20" fmla="*/ 117 w 2063"/>
                <a:gd name="T21" fmla="*/ 477 h 1257"/>
                <a:gd name="T22" fmla="*/ 69 w 2063"/>
                <a:gd name="T23" fmla="*/ 532 h 1257"/>
                <a:gd name="T24" fmla="*/ 27 w 2063"/>
                <a:gd name="T25" fmla="*/ 611 h 1257"/>
                <a:gd name="T26" fmla="*/ 5 w 2063"/>
                <a:gd name="T27" fmla="*/ 695 h 1257"/>
                <a:gd name="T28" fmla="*/ 0 w 2063"/>
                <a:gd name="T29" fmla="*/ 763 h 1257"/>
                <a:gd name="T30" fmla="*/ 7 w 2063"/>
                <a:gd name="T31" fmla="*/ 841 h 1257"/>
                <a:gd name="T32" fmla="*/ 28 w 2063"/>
                <a:gd name="T33" fmla="*/ 913 h 1257"/>
                <a:gd name="T34" fmla="*/ 71 w 2063"/>
                <a:gd name="T35" fmla="*/ 992 h 1257"/>
                <a:gd name="T36" fmla="*/ 129 w 2063"/>
                <a:gd name="T37" fmla="*/ 1054 h 1257"/>
                <a:gd name="T38" fmla="*/ 194 w 2063"/>
                <a:gd name="T39" fmla="*/ 1093 h 1257"/>
                <a:gd name="T40" fmla="*/ 255 w 2063"/>
                <a:gd name="T41" fmla="*/ 1113 h 1257"/>
                <a:gd name="T42" fmla="*/ 328 w 2063"/>
                <a:gd name="T43" fmla="*/ 1114 h 1257"/>
                <a:gd name="T44" fmla="*/ 392 w 2063"/>
                <a:gd name="T45" fmla="*/ 1097 h 1257"/>
                <a:gd name="T46" fmla="*/ 433 w 2063"/>
                <a:gd name="T47" fmla="*/ 1117 h 1257"/>
                <a:gd name="T48" fmla="*/ 492 w 2063"/>
                <a:gd name="T49" fmla="*/ 1163 h 1257"/>
                <a:gd name="T50" fmla="*/ 568 w 2063"/>
                <a:gd name="T51" fmla="*/ 1208 h 1257"/>
                <a:gd name="T52" fmla="*/ 666 w 2063"/>
                <a:gd name="T53" fmla="*/ 1240 h 1257"/>
                <a:gd name="T54" fmla="*/ 767 w 2063"/>
                <a:gd name="T55" fmla="*/ 1257 h 1257"/>
                <a:gd name="T56" fmla="*/ 851 w 2063"/>
                <a:gd name="T57" fmla="*/ 1257 h 1257"/>
                <a:gd name="T58" fmla="*/ 964 w 2063"/>
                <a:gd name="T59" fmla="*/ 1239 h 1257"/>
                <a:gd name="T60" fmla="*/ 1051 w 2063"/>
                <a:gd name="T61" fmla="*/ 1210 h 1257"/>
                <a:gd name="T62" fmla="*/ 1131 w 2063"/>
                <a:gd name="T63" fmla="*/ 1169 h 1257"/>
                <a:gd name="T64" fmla="*/ 1181 w 2063"/>
                <a:gd name="T65" fmla="*/ 1162 h 1257"/>
                <a:gd name="T66" fmla="*/ 1250 w 2063"/>
                <a:gd name="T67" fmla="*/ 1191 h 1257"/>
                <a:gd name="T68" fmla="*/ 1318 w 2063"/>
                <a:gd name="T69" fmla="*/ 1201 h 1257"/>
                <a:gd name="T70" fmla="*/ 1393 w 2063"/>
                <a:gd name="T71" fmla="*/ 1196 h 1257"/>
                <a:gd name="T72" fmla="*/ 1470 w 2063"/>
                <a:gd name="T73" fmla="*/ 1169 h 1257"/>
                <a:gd name="T74" fmla="*/ 1540 w 2063"/>
                <a:gd name="T75" fmla="*/ 1121 h 1257"/>
                <a:gd name="T76" fmla="*/ 1629 w 2063"/>
                <a:gd name="T77" fmla="*/ 1152 h 1257"/>
                <a:gd name="T78" fmla="*/ 1719 w 2063"/>
                <a:gd name="T79" fmla="*/ 1158 h 1257"/>
                <a:gd name="T80" fmla="*/ 1838 w 2063"/>
                <a:gd name="T81" fmla="*/ 1127 h 1257"/>
                <a:gd name="T82" fmla="*/ 1940 w 2063"/>
                <a:gd name="T83" fmla="*/ 1052 h 1257"/>
                <a:gd name="T84" fmla="*/ 2010 w 2063"/>
                <a:gd name="T85" fmla="*/ 959 h 1257"/>
                <a:gd name="T86" fmla="*/ 2047 w 2063"/>
                <a:gd name="T87" fmla="*/ 861 h 1257"/>
                <a:gd name="T88" fmla="*/ 2063 w 2063"/>
                <a:gd name="T89" fmla="*/ 751 h 1257"/>
                <a:gd name="T90" fmla="*/ 2049 w 2063"/>
                <a:gd name="T91" fmla="*/ 651 h 1257"/>
                <a:gd name="T92" fmla="*/ 2011 w 2063"/>
                <a:gd name="T93" fmla="*/ 550 h 1257"/>
                <a:gd name="T94" fmla="*/ 1951 w 2063"/>
                <a:gd name="T95" fmla="*/ 464 h 1257"/>
                <a:gd name="T96" fmla="*/ 1887 w 2063"/>
                <a:gd name="T97" fmla="*/ 409 h 1257"/>
                <a:gd name="T98" fmla="*/ 1802 w 2063"/>
                <a:gd name="T99" fmla="*/ 363 h 1257"/>
                <a:gd name="T100" fmla="*/ 1726 w 2063"/>
                <a:gd name="T101" fmla="*/ 348 h 1257"/>
                <a:gd name="T102" fmla="*/ 1705 w 2063"/>
                <a:gd name="T103" fmla="*/ 276 h 1257"/>
                <a:gd name="T104" fmla="*/ 1669 w 2063"/>
                <a:gd name="T105" fmla="*/ 204 h 1257"/>
                <a:gd name="T106" fmla="*/ 1610 w 2063"/>
                <a:gd name="T107" fmla="*/ 130 h 1257"/>
                <a:gd name="T108" fmla="*/ 1541 w 2063"/>
                <a:gd name="T109" fmla="*/ 74 h 1257"/>
                <a:gd name="T110" fmla="*/ 1449 w 2063"/>
                <a:gd name="T111" fmla="*/ 26 h 1257"/>
                <a:gd name="T112" fmla="*/ 1355 w 2063"/>
                <a:gd name="T113" fmla="*/ 4 h 1257"/>
                <a:gd name="T114" fmla="*/ 1254 w 2063"/>
                <a:gd name="T115" fmla="*/ 1 h 1257"/>
                <a:gd name="T116" fmla="*/ 1151 w 2063"/>
                <a:gd name="T117" fmla="*/ 25 h 1257"/>
                <a:gd name="T118" fmla="*/ 1053 w 2063"/>
                <a:gd name="T119" fmla="*/ 74 h 1257"/>
                <a:gd name="T120" fmla="*/ 981 w 2063"/>
                <a:gd name="T121" fmla="*/ 134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63" h="1257">
                  <a:moveTo>
                    <a:pt x="952" y="166"/>
                  </a:moveTo>
                  <a:lnTo>
                    <a:pt x="904" y="153"/>
                  </a:lnTo>
                  <a:lnTo>
                    <a:pt x="839" y="140"/>
                  </a:lnTo>
                  <a:lnTo>
                    <a:pt x="783" y="136"/>
                  </a:lnTo>
                  <a:lnTo>
                    <a:pt x="725" y="143"/>
                  </a:lnTo>
                  <a:lnTo>
                    <a:pt x="684" y="148"/>
                  </a:lnTo>
                  <a:lnTo>
                    <a:pt x="641" y="160"/>
                  </a:lnTo>
                  <a:lnTo>
                    <a:pt x="596" y="178"/>
                  </a:lnTo>
                  <a:lnTo>
                    <a:pt x="553" y="200"/>
                  </a:lnTo>
                  <a:lnTo>
                    <a:pt x="509" y="230"/>
                  </a:lnTo>
                  <a:lnTo>
                    <a:pt x="465" y="270"/>
                  </a:lnTo>
                  <a:lnTo>
                    <a:pt x="436" y="307"/>
                  </a:lnTo>
                  <a:lnTo>
                    <a:pt x="416" y="341"/>
                  </a:lnTo>
                  <a:lnTo>
                    <a:pt x="398" y="377"/>
                  </a:lnTo>
                  <a:lnTo>
                    <a:pt x="386" y="425"/>
                  </a:lnTo>
                  <a:lnTo>
                    <a:pt x="351" y="412"/>
                  </a:lnTo>
                  <a:lnTo>
                    <a:pt x="306" y="407"/>
                  </a:lnTo>
                  <a:lnTo>
                    <a:pt x="267" y="408"/>
                  </a:lnTo>
                  <a:lnTo>
                    <a:pt x="226" y="417"/>
                  </a:lnTo>
                  <a:lnTo>
                    <a:pt x="190" y="430"/>
                  </a:lnTo>
                  <a:lnTo>
                    <a:pt x="155" y="448"/>
                  </a:lnTo>
                  <a:lnTo>
                    <a:pt x="117" y="477"/>
                  </a:lnTo>
                  <a:lnTo>
                    <a:pt x="94" y="503"/>
                  </a:lnTo>
                  <a:lnTo>
                    <a:pt x="69" y="532"/>
                  </a:lnTo>
                  <a:lnTo>
                    <a:pt x="47" y="564"/>
                  </a:lnTo>
                  <a:lnTo>
                    <a:pt x="27" y="611"/>
                  </a:lnTo>
                  <a:lnTo>
                    <a:pt x="14" y="651"/>
                  </a:lnTo>
                  <a:lnTo>
                    <a:pt x="5" y="695"/>
                  </a:lnTo>
                  <a:lnTo>
                    <a:pt x="2" y="729"/>
                  </a:lnTo>
                  <a:lnTo>
                    <a:pt x="0" y="763"/>
                  </a:lnTo>
                  <a:lnTo>
                    <a:pt x="2" y="803"/>
                  </a:lnTo>
                  <a:lnTo>
                    <a:pt x="7" y="841"/>
                  </a:lnTo>
                  <a:lnTo>
                    <a:pt x="17" y="876"/>
                  </a:lnTo>
                  <a:lnTo>
                    <a:pt x="28" y="913"/>
                  </a:lnTo>
                  <a:lnTo>
                    <a:pt x="47" y="954"/>
                  </a:lnTo>
                  <a:lnTo>
                    <a:pt x="71" y="992"/>
                  </a:lnTo>
                  <a:lnTo>
                    <a:pt x="96" y="1023"/>
                  </a:lnTo>
                  <a:lnTo>
                    <a:pt x="129" y="1054"/>
                  </a:lnTo>
                  <a:lnTo>
                    <a:pt x="163" y="1078"/>
                  </a:lnTo>
                  <a:lnTo>
                    <a:pt x="194" y="1093"/>
                  </a:lnTo>
                  <a:lnTo>
                    <a:pt x="222" y="1104"/>
                  </a:lnTo>
                  <a:lnTo>
                    <a:pt x="255" y="1113"/>
                  </a:lnTo>
                  <a:lnTo>
                    <a:pt x="291" y="1114"/>
                  </a:lnTo>
                  <a:lnTo>
                    <a:pt x="328" y="1114"/>
                  </a:lnTo>
                  <a:lnTo>
                    <a:pt x="364" y="1106"/>
                  </a:lnTo>
                  <a:lnTo>
                    <a:pt x="392" y="1097"/>
                  </a:lnTo>
                  <a:lnTo>
                    <a:pt x="412" y="1089"/>
                  </a:lnTo>
                  <a:lnTo>
                    <a:pt x="433" y="1117"/>
                  </a:lnTo>
                  <a:lnTo>
                    <a:pt x="461" y="1141"/>
                  </a:lnTo>
                  <a:lnTo>
                    <a:pt x="492" y="1163"/>
                  </a:lnTo>
                  <a:lnTo>
                    <a:pt x="526" y="1187"/>
                  </a:lnTo>
                  <a:lnTo>
                    <a:pt x="568" y="1208"/>
                  </a:lnTo>
                  <a:lnTo>
                    <a:pt x="613" y="1226"/>
                  </a:lnTo>
                  <a:lnTo>
                    <a:pt x="666" y="1240"/>
                  </a:lnTo>
                  <a:lnTo>
                    <a:pt x="714" y="1251"/>
                  </a:lnTo>
                  <a:lnTo>
                    <a:pt x="767" y="1257"/>
                  </a:lnTo>
                  <a:lnTo>
                    <a:pt x="808" y="1257"/>
                  </a:lnTo>
                  <a:lnTo>
                    <a:pt x="851" y="1257"/>
                  </a:lnTo>
                  <a:lnTo>
                    <a:pt x="910" y="1249"/>
                  </a:lnTo>
                  <a:lnTo>
                    <a:pt x="964" y="1239"/>
                  </a:lnTo>
                  <a:lnTo>
                    <a:pt x="1003" y="1228"/>
                  </a:lnTo>
                  <a:lnTo>
                    <a:pt x="1051" y="1210"/>
                  </a:lnTo>
                  <a:lnTo>
                    <a:pt x="1101" y="1187"/>
                  </a:lnTo>
                  <a:lnTo>
                    <a:pt x="1131" y="1169"/>
                  </a:lnTo>
                  <a:lnTo>
                    <a:pt x="1155" y="1148"/>
                  </a:lnTo>
                  <a:lnTo>
                    <a:pt x="1181" y="1162"/>
                  </a:lnTo>
                  <a:lnTo>
                    <a:pt x="1217" y="1179"/>
                  </a:lnTo>
                  <a:lnTo>
                    <a:pt x="1250" y="1191"/>
                  </a:lnTo>
                  <a:lnTo>
                    <a:pt x="1282" y="1197"/>
                  </a:lnTo>
                  <a:lnTo>
                    <a:pt x="1318" y="1201"/>
                  </a:lnTo>
                  <a:lnTo>
                    <a:pt x="1350" y="1201"/>
                  </a:lnTo>
                  <a:lnTo>
                    <a:pt x="1393" y="1196"/>
                  </a:lnTo>
                  <a:lnTo>
                    <a:pt x="1434" y="1183"/>
                  </a:lnTo>
                  <a:lnTo>
                    <a:pt x="1470" y="1169"/>
                  </a:lnTo>
                  <a:lnTo>
                    <a:pt x="1506" y="1145"/>
                  </a:lnTo>
                  <a:lnTo>
                    <a:pt x="1540" y="1121"/>
                  </a:lnTo>
                  <a:lnTo>
                    <a:pt x="1587" y="1141"/>
                  </a:lnTo>
                  <a:lnTo>
                    <a:pt x="1629" y="1152"/>
                  </a:lnTo>
                  <a:lnTo>
                    <a:pt x="1666" y="1158"/>
                  </a:lnTo>
                  <a:lnTo>
                    <a:pt x="1719" y="1158"/>
                  </a:lnTo>
                  <a:lnTo>
                    <a:pt x="1774" y="1150"/>
                  </a:lnTo>
                  <a:lnTo>
                    <a:pt x="1838" y="1127"/>
                  </a:lnTo>
                  <a:lnTo>
                    <a:pt x="1893" y="1093"/>
                  </a:lnTo>
                  <a:lnTo>
                    <a:pt x="1940" y="1052"/>
                  </a:lnTo>
                  <a:lnTo>
                    <a:pt x="1985" y="1001"/>
                  </a:lnTo>
                  <a:lnTo>
                    <a:pt x="2010" y="959"/>
                  </a:lnTo>
                  <a:lnTo>
                    <a:pt x="2030" y="916"/>
                  </a:lnTo>
                  <a:lnTo>
                    <a:pt x="2047" y="861"/>
                  </a:lnTo>
                  <a:lnTo>
                    <a:pt x="2058" y="810"/>
                  </a:lnTo>
                  <a:lnTo>
                    <a:pt x="2063" y="751"/>
                  </a:lnTo>
                  <a:lnTo>
                    <a:pt x="2059" y="706"/>
                  </a:lnTo>
                  <a:lnTo>
                    <a:pt x="2049" y="651"/>
                  </a:lnTo>
                  <a:lnTo>
                    <a:pt x="2034" y="598"/>
                  </a:lnTo>
                  <a:lnTo>
                    <a:pt x="2011" y="550"/>
                  </a:lnTo>
                  <a:lnTo>
                    <a:pt x="1983" y="503"/>
                  </a:lnTo>
                  <a:lnTo>
                    <a:pt x="1951" y="464"/>
                  </a:lnTo>
                  <a:lnTo>
                    <a:pt x="1919" y="434"/>
                  </a:lnTo>
                  <a:lnTo>
                    <a:pt x="1887" y="409"/>
                  </a:lnTo>
                  <a:lnTo>
                    <a:pt x="1842" y="381"/>
                  </a:lnTo>
                  <a:lnTo>
                    <a:pt x="1802" y="363"/>
                  </a:lnTo>
                  <a:lnTo>
                    <a:pt x="1765" y="355"/>
                  </a:lnTo>
                  <a:lnTo>
                    <a:pt x="1726" y="348"/>
                  </a:lnTo>
                  <a:lnTo>
                    <a:pt x="1719" y="313"/>
                  </a:lnTo>
                  <a:lnTo>
                    <a:pt x="1705" y="276"/>
                  </a:lnTo>
                  <a:lnTo>
                    <a:pt x="1690" y="243"/>
                  </a:lnTo>
                  <a:lnTo>
                    <a:pt x="1669" y="204"/>
                  </a:lnTo>
                  <a:lnTo>
                    <a:pt x="1644" y="168"/>
                  </a:lnTo>
                  <a:lnTo>
                    <a:pt x="1610" y="130"/>
                  </a:lnTo>
                  <a:lnTo>
                    <a:pt x="1578" y="99"/>
                  </a:lnTo>
                  <a:lnTo>
                    <a:pt x="1541" y="74"/>
                  </a:lnTo>
                  <a:lnTo>
                    <a:pt x="1494" y="45"/>
                  </a:lnTo>
                  <a:lnTo>
                    <a:pt x="1449" y="26"/>
                  </a:lnTo>
                  <a:lnTo>
                    <a:pt x="1403" y="12"/>
                  </a:lnTo>
                  <a:lnTo>
                    <a:pt x="1355" y="4"/>
                  </a:lnTo>
                  <a:lnTo>
                    <a:pt x="1307" y="0"/>
                  </a:lnTo>
                  <a:lnTo>
                    <a:pt x="1254" y="1"/>
                  </a:lnTo>
                  <a:lnTo>
                    <a:pt x="1207" y="8"/>
                  </a:lnTo>
                  <a:lnTo>
                    <a:pt x="1151" y="25"/>
                  </a:lnTo>
                  <a:lnTo>
                    <a:pt x="1091" y="51"/>
                  </a:lnTo>
                  <a:lnTo>
                    <a:pt x="1053" y="74"/>
                  </a:lnTo>
                  <a:lnTo>
                    <a:pt x="1014" y="101"/>
                  </a:lnTo>
                  <a:lnTo>
                    <a:pt x="981" y="134"/>
                  </a:lnTo>
                  <a:lnTo>
                    <a:pt x="952" y="166"/>
                  </a:lnTo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>
              <a:noFill/>
            </a:ln>
            <a:effectLst>
              <a:outerShdw dist="38100" dir="16200000" algn="ctr" rotWithShape="0">
                <a:srgbClr val="FFFFFF"/>
              </a:outerShdw>
            </a:effectLst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tIns="27432" bIns="27432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4369" name="Group 33"/>
          <p:cNvGrpSpPr>
            <a:grpSpLocks/>
          </p:cNvGrpSpPr>
          <p:nvPr/>
        </p:nvGrpSpPr>
        <p:grpSpPr bwMode="auto">
          <a:xfrm>
            <a:off x="3505200" y="2514600"/>
            <a:ext cx="1828800" cy="1676400"/>
            <a:chOff x="1152" y="2448"/>
            <a:chExt cx="1152" cy="1056"/>
          </a:xfrm>
        </p:grpSpPr>
        <p:pic>
          <p:nvPicPr>
            <p:cNvPr id="14348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448"/>
              <a:ext cx="1152" cy="1056"/>
            </a:xfrm>
            <a:prstGeom prst="rect">
              <a:avLst/>
            </a:prstGeom>
            <a:solidFill>
              <a:srgbClr val="0000FF">
                <a:alpha val="32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 flipV="1">
              <a:off x="1488" y="2832"/>
              <a:ext cx="0" cy="288"/>
            </a:xfrm>
            <a:prstGeom prst="line">
              <a:avLst/>
            </a:prstGeom>
            <a:noFill/>
            <a:ln w="254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14350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544"/>
              <a:ext cx="299" cy="2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45791" dir="2021404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51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120"/>
              <a:ext cx="299" cy="2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45791" dir="2021404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1680" y="2592"/>
              <a:ext cx="576" cy="80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200" b="1">
                  <a:solidFill>
                    <a:schemeClr val="bg1"/>
                  </a:solidFill>
                  <a:latin typeface="Arial" charset="0"/>
                </a:rPr>
                <a:t>Logica di business</a:t>
              </a:r>
            </a:p>
            <a:p>
              <a:pPr>
                <a:spcBef>
                  <a:spcPct val="50000"/>
                </a:spcBef>
              </a:pPr>
              <a:endParaRPr lang="it-IT" sz="800" b="1">
                <a:solidFill>
                  <a:schemeClr val="bg1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endParaRPr lang="it-IT" sz="800" b="1">
                <a:solidFill>
                  <a:schemeClr val="bg1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endParaRPr lang="it-IT" sz="800" b="1">
                <a:solidFill>
                  <a:schemeClr val="bg1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it-IT" sz="1200" b="1">
                  <a:solidFill>
                    <a:schemeClr val="bg1"/>
                  </a:solidFill>
                  <a:latin typeface="Arial" charset="0"/>
                </a:rPr>
                <a:t>Servizi</a:t>
              </a:r>
              <a:endParaRPr lang="en-US" sz="1200" b="1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685800" y="2133600"/>
            <a:ext cx="1371600" cy="457200"/>
          </a:xfrm>
          <a:prstGeom prst="rect">
            <a:avLst/>
          </a:prstGeom>
          <a:gradFill rotWithShape="1">
            <a:gsLst>
              <a:gs pos="0">
                <a:schemeClr val="accent2">
                  <a:alpha val="78000"/>
                </a:schemeClr>
              </a:gs>
              <a:gs pos="100000">
                <a:schemeClr val="accent2">
                  <a:gamma/>
                  <a:shade val="78039"/>
                  <a:invGamma/>
                  <a:alpha val="78999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Servizi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85800" y="2971800"/>
            <a:ext cx="1371600" cy="457200"/>
          </a:xfrm>
          <a:prstGeom prst="rect">
            <a:avLst/>
          </a:prstGeom>
          <a:gradFill rotWithShape="1">
            <a:gsLst>
              <a:gs pos="0">
                <a:schemeClr val="accent2">
                  <a:alpha val="78000"/>
                </a:schemeClr>
              </a:gs>
              <a:gs pos="100000">
                <a:schemeClr val="accent2">
                  <a:gamma/>
                  <a:shade val="78039"/>
                  <a:invGamma/>
                  <a:alpha val="78999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Browser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685800" y="3810000"/>
            <a:ext cx="1371600" cy="457200"/>
          </a:xfrm>
          <a:prstGeom prst="rect">
            <a:avLst/>
          </a:prstGeom>
          <a:gradFill rotWithShape="1">
            <a:gsLst>
              <a:gs pos="0">
                <a:schemeClr val="accent2">
                  <a:alpha val="78000"/>
                </a:schemeClr>
              </a:gs>
              <a:gs pos="100000">
                <a:schemeClr val="accent2">
                  <a:gamma/>
                  <a:shade val="78039"/>
                  <a:invGamma/>
                  <a:alpha val="78999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PDA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6858000" y="2133600"/>
            <a:ext cx="1447800" cy="457200"/>
          </a:xfrm>
          <a:prstGeom prst="rect">
            <a:avLst/>
          </a:prstGeom>
          <a:gradFill rotWithShape="1">
            <a:gsLst>
              <a:gs pos="0">
                <a:schemeClr val="accent2">
                  <a:alpha val="78000"/>
                </a:schemeClr>
              </a:gs>
              <a:gs pos="100000">
                <a:schemeClr val="accent2">
                  <a:gamma/>
                  <a:shade val="78039"/>
                  <a:invGamma/>
                  <a:alpha val="78999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Web services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6858000" y="2971800"/>
            <a:ext cx="1447800" cy="457200"/>
          </a:xfrm>
          <a:prstGeom prst="rect">
            <a:avLst/>
          </a:prstGeom>
          <a:gradFill rotWithShape="1">
            <a:gsLst>
              <a:gs pos="0">
                <a:schemeClr val="accent2">
                  <a:alpha val="78000"/>
                </a:schemeClr>
              </a:gs>
              <a:gs pos="100000">
                <a:schemeClr val="accent2">
                  <a:gamma/>
                  <a:shade val="78039"/>
                  <a:invGamma/>
                  <a:alpha val="78999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Applicazioni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6858000" y="3886200"/>
            <a:ext cx="1447800" cy="457200"/>
          </a:xfrm>
          <a:prstGeom prst="rect">
            <a:avLst/>
          </a:prstGeom>
          <a:gradFill rotWithShape="1">
            <a:gsLst>
              <a:gs pos="0">
                <a:schemeClr val="accent2">
                  <a:alpha val="78000"/>
                </a:schemeClr>
              </a:gs>
              <a:gs pos="100000">
                <a:schemeClr val="accent2">
                  <a:gamma/>
                  <a:shade val="78039"/>
                  <a:invGamma/>
                  <a:alpha val="78999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Server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4383" name="AutoShape 47"/>
          <p:cNvCxnSpPr>
            <a:cxnSpLocks noChangeShapeType="1"/>
            <a:stCxn id="14348" idx="1"/>
            <a:endCxn id="14376" idx="3"/>
          </p:cNvCxnSpPr>
          <p:nvPr/>
        </p:nvCxnSpPr>
        <p:spPr bwMode="auto">
          <a:xfrm rot="10800000">
            <a:off x="2057400" y="2362200"/>
            <a:ext cx="1447800" cy="990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84" name="AutoShape 48"/>
          <p:cNvCxnSpPr>
            <a:cxnSpLocks noChangeShapeType="1"/>
            <a:stCxn id="14348" idx="1"/>
            <a:endCxn id="14378" idx="3"/>
          </p:cNvCxnSpPr>
          <p:nvPr/>
        </p:nvCxnSpPr>
        <p:spPr bwMode="auto">
          <a:xfrm rot="10800000">
            <a:off x="2057400" y="3200400"/>
            <a:ext cx="14478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85" name="AutoShape 49"/>
          <p:cNvCxnSpPr>
            <a:cxnSpLocks noChangeShapeType="1"/>
            <a:stCxn id="14348" idx="1"/>
            <a:endCxn id="14379" idx="3"/>
          </p:cNvCxnSpPr>
          <p:nvPr/>
        </p:nvCxnSpPr>
        <p:spPr bwMode="auto">
          <a:xfrm rot="10800000" flipV="1">
            <a:off x="2057400" y="3352800"/>
            <a:ext cx="1447800" cy="685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86" name="AutoShape 50"/>
          <p:cNvCxnSpPr>
            <a:cxnSpLocks noChangeShapeType="1"/>
            <a:stCxn id="14348" idx="3"/>
            <a:endCxn id="14380" idx="1"/>
          </p:cNvCxnSpPr>
          <p:nvPr/>
        </p:nvCxnSpPr>
        <p:spPr bwMode="auto">
          <a:xfrm flipV="1">
            <a:off x="5334000" y="2362200"/>
            <a:ext cx="1524000" cy="990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87" name="AutoShape 51"/>
          <p:cNvCxnSpPr>
            <a:cxnSpLocks noChangeShapeType="1"/>
            <a:stCxn id="14348" idx="3"/>
            <a:endCxn id="14381" idx="1"/>
          </p:cNvCxnSpPr>
          <p:nvPr/>
        </p:nvCxnSpPr>
        <p:spPr bwMode="auto">
          <a:xfrm flipV="1">
            <a:off x="5334000" y="3200400"/>
            <a:ext cx="15240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88" name="AutoShape 52"/>
          <p:cNvCxnSpPr>
            <a:cxnSpLocks noChangeShapeType="1"/>
            <a:stCxn id="14348" idx="3"/>
            <a:endCxn id="14382" idx="1"/>
          </p:cNvCxnSpPr>
          <p:nvPr/>
        </p:nvCxnSpPr>
        <p:spPr bwMode="auto">
          <a:xfrm>
            <a:off x="5334000" y="3352800"/>
            <a:ext cx="1524000" cy="762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2895600" y="3505200"/>
            <a:ext cx="579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8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XML</a:t>
            </a:r>
            <a:endParaRPr lang="en-US" sz="1800" b="1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5334000" y="3505200"/>
            <a:ext cx="579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8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XML</a:t>
            </a:r>
            <a:endParaRPr lang="en-US" sz="1800" b="1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555625" y="4564063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990600" y="5029200"/>
            <a:ext cx="738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600" b="1">
                <a:latin typeface="Arial Narrow" pitchFamily="34" charset="0"/>
              </a:rPr>
              <a:t>Clients</a:t>
            </a:r>
            <a:endParaRPr lang="en-US" sz="1600" b="1">
              <a:latin typeface="Arial Narrow" pitchFamily="34" charset="0"/>
            </a:endParaRP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7162800" y="50292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600" b="1">
                <a:latin typeface="Arial Narrow" pitchFamily="34" charset="0"/>
              </a:rPr>
              <a:t>Servers</a:t>
            </a:r>
            <a:endParaRPr lang="en-US" sz="1600" b="1">
              <a:latin typeface="Arial Narrow" pitchFamily="34" charset="0"/>
            </a:endParaRP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3352800" y="4876800"/>
            <a:ext cx="2292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1600" b="1">
                <a:latin typeface="Arial Narrow" pitchFamily="34" charset="0"/>
              </a:rPr>
              <a:t>Comunicazione basata su</a:t>
            </a:r>
          </a:p>
          <a:p>
            <a:pPr algn="ctr"/>
            <a:r>
              <a:rPr lang="it-IT" sz="1600" b="1">
                <a:latin typeface="Arial Narrow" pitchFamily="34" charset="0"/>
              </a:rPr>
              <a:t>Standards aperti</a:t>
            </a:r>
          </a:p>
          <a:p>
            <a:pPr algn="ctr"/>
            <a:r>
              <a:rPr lang="it-IT" sz="1600" b="1">
                <a:latin typeface="Arial Narrow" pitchFamily="34" charset="0"/>
              </a:rPr>
              <a:t>(HTTP, SMTP, XML, SOAP)</a:t>
            </a:r>
            <a:endParaRPr lang="en-US" sz="1600" b="1">
              <a:latin typeface="Arial Narrow" pitchFamily="34" charset="0"/>
            </a:endParaRPr>
          </a:p>
        </p:txBody>
      </p:sp>
      <p:pic>
        <p:nvPicPr>
          <p:cNvPr id="14395" name="Picture 59" descr="UGILogo"/>
          <p:cNvPicPr>
            <a:picLocks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12100" y="63309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Obiettivi della piattaforma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524000"/>
            <a:ext cx="6781800" cy="4114800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it-IT" sz="2400"/>
              <a:t>Semplificare la programmazione</a:t>
            </a:r>
          </a:p>
          <a:p>
            <a:pPr>
              <a:lnSpc>
                <a:spcPct val="160000"/>
              </a:lnSpc>
            </a:pPr>
            <a:r>
              <a:rPr lang="it-IT" sz="2400"/>
              <a:t>Unificare i modelli di programmazione</a:t>
            </a:r>
          </a:p>
          <a:p>
            <a:pPr>
              <a:lnSpc>
                <a:spcPct val="160000"/>
              </a:lnSpc>
            </a:pPr>
            <a:r>
              <a:rPr lang="it-IT" sz="2400"/>
              <a:t>Adottare standards per il web</a:t>
            </a:r>
          </a:p>
          <a:p>
            <a:pPr>
              <a:lnSpc>
                <a:spcPct val="160000"/>
              </a:lnSpc>
            </a:pPr>
            <a:r>
              <a:rPr lang="it-IT" sz="2400"/>
              <a:t>Semplificare il deploy, l’esecuzione e la manutenzione</a:t>
            </a:r>
            <a:endParaRPr lang="en-US" sz="2400"/>
          </a:p>
        </p:txBody>
      </p:sp>
      <p:pic>
        <p:nvPicPr>
          <p:cNvPr id="18436" name="Picture 4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371600" y="3505200"/>
            <a:ext cx="5181600" cy="1676400"/>
          </a:xfrm>
          <a:prstGeom prst="rect">
            <a:avLst/>
          </a:prstGeom>
          <a:gradFill rotWithShape="0">
            <a:gsLst>
              <a:gs pos="0">
                <a:srgbClr val="FF9933">
                  <a:gamma/>
                  <a:shade val="33333"/>
                  <a:invGamma/>
                </a:srgbClr>
              </a:gs>
              <a:gs pos="100000">
                <a:srgbClr val="FF9933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FF993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.NET Framework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1371600" y="2895600"/>
            <a:ext cx="5181600" cy="4572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Common Language Specification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Architettura</a:t>
            </a:r>
            <a:endParaRPr lang="en-US"/>
          </a:p>
        </p:txBody>
      </p:sp>
      <p:pic>
        <p:nvPicPr>
          <p:cNvPr id="21508" name="Picture 4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1371600" y="2286000"/>
            <a:ext cx="914400" cy="4572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VB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2438400" y="2286000"/>
            <a:ext cx="914400" cy="4572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C++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505200" y="2286000"/>
            <a:ext cx="914400" cy="4572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C#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4572000" y="2286000"/>
            <a:ext cx="914400" cy="4572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it-IT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Cobol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5638800" y="2286000"/>
            <a:ext cx="914400" cy="4572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it-IT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...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 rot="5400000" flipH="1">
            <a:off x="5829300" y="3162300"/>
            <a:ext cx="2895600" cy="1143000"/>
          </a:xfrm>
          <a:prstGeom prst="rect">
            <a:avLst/>
          </a:prstGeom>
          <a:gradFill rotWithShape="0">
            <a:gsLst>
              <a:gs pos="0">
                <a:srgbClr val="3399FF">
                  <a:gamma/>
                  <a:shade val="33333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582600" prstMaterial="legacyMatte">
            <a:bevelT w="13500" h="13500" prst="angle"/>
            <a:bevelB w="13500" h="13500" prst="angle"/>
            <a:extrusionClr>
              <a:srgbClr val="33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Visual Studio 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Multi-linguaggio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524000"/>
            <a:ext cx="6781800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sz="2400"/>
              <a:t>Circa 60 linguaggi supportati</a:t>
            </a:r>
          </a:p>
          <a:p>
            <a:pPr lvl="1">
              <a:lnSpc>
                <a:spcPct val="120000"/>
              </a:lnSpc>
            </a:pPr>
            <a:r>
              <a:rPr lang="it-IT" sz="2000"/>
              <a:t>VB, C++, C#, Cobol, J#, Perl, APL, ...</a:t>
            </a:r>
          </a:p>
          <a:p>
            <a:pPr>
              <a:lnSpc>
                <a:spcPct val="120000"/>
              </a:lnSpc>
            </a:pPr>
            <a:r>
              <a:rPr lang="it-IT" sz="2400"/>
              <a:t>Integrazione fra i linguaggi</a:t>
            </a:r>
          </a:p>
          <a:p>
            <a:pPr lvl="1">
              <a:lnSpc>
                <a:spcPct val="120000"/>
              </a:lnSpc>
            </a:pPr>
            <a:r>
              <a:rPr lang="it-IT" sz="2000"/>
              <a:t>Ereditarietà fra linguaggi differenti</a:t>
            </a:r>
          </a:p>
          <a:p>
            <a:pPr lvl="1">
              <a:lnSpc>
                <a:spcPct val="120000"/>
              </a:lnSpc>
            </a:pPr>
            <a:r>
              <a:rPr lang="it-IT" sz="2000"/>
              <a:t>Gestione delle eccezioni</a:t>
            </a:r>
          </a:p>
          <a:p>
            <a:pPr>
              <a:lnSpc>
                <a:spcPct val="120000"/>
              </a:lnSpc>
            </a:pPr>
            <a:r>
              <a:rPr lang="it-IT" sz="2400"/>
              <a:t>Ambiente di sviluppo evoluto</a:t>
            </a:r>
          </a:p>
          <a:p>
            <a:pPr lvl="1">
              <a:lnSpc>
                <a:spcPct val="120000"/>
              </a:lnSpc>
            </a:pPr>
            <a:r>
              <a:rPr lang="it-IT" sz="2000"/>
              <a:t>Debugging in ambiente multilinguaggio</a:t>
            </a:r>
          </a:p>
          <a:p>
            <a:pPr lvl="1">
              <a:lnSpc>
                <a:spcPct val="120000"/>
              </a:lnSpc>
            </a:pPr>
            <a:r>
              <a:rPr lang="it-IT" sz="2000"/>
              <a:t>Creazione della documentazione in HTML</a:t>
            </a:r>
            <a:endParaRPr lang="en-US" sz="2000"/>
          </a:p>
        </p:txBody>
      </p:sp>
      <p:pic>
        <p:nvPicPr>
          <p:cNvPr id="23556" name="Picture 4" descr="UGILog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6318250"/>
            <a:ext cx="1219200" cy="51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idlines_keyboard">
  <a:themeElements>
    <a:clrScheme name="gridlines_keybo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idlines_keybo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ridlines_keybo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lines_keybo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lines_keybo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lines_keybo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lines_keybo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lines_keybo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lines_keybo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gridlines_keyboard</Template>
  <TotalTime>796</TotalTime>
  <Words>752</Words>
  <Application>Microsoft Office PowerPoint</Application>
  <PresentationFormat>Presentazione su schermo (4:3)</PresentationFormat>
  <Paragraphs>279</Paragraphs>
  <Slides>27</Slides>
  <Notes>21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Times New Roman</vt:lpstr>
      <vt:lpstr>Arial</vt:lpstr>
      <vt:lpstr>Wingdings</vt:lpstr>
      <vt:lpstr>Arial Narrow</vt:lpstr>
      <vt:lpstr>Verdana</vt:lpstr>
      <vt:lpstr>gridlines_keyboard</vt:lpstr>
      <vt:lpstr>Presentazione standard di PowerPoint</vt:lpstr>
      <vt:lpstr>Introduzione al Framework .NET</vt:lpstr>
      <vt:lpstr>Agenda</vt:lpstr>
      <vt:lpstr>La piattaforma .NET</vt:lpstr>
      <vt:lpstr>La piattaforma .NET</vt:lpstr>
      <vt:lpstr>La piattaforma .NET</vt:lpstr>
      <vt:lpstr>Obiettivi della piattaforma</vt:lpstr>
      <vt:lpstr>Architettura</vt:lpstr>
      <vt:lpstr>Multi-linguaggio</vt:lpstr>
      <vt:lpstr>Demo HelloCS e HelloVB</vt:lpstr>
      <vt:lpstr>Compilazione ed esecuzione</vt:lpstr>
      <vt:lpstr>.NET Framework</vt:lpstr>
      <vt:lpstr>Common Language Runtime</vt:lpstr>
      <vt:lpstr>Common Language Runtime</vt:lpstr>
      <vt:lpstr>Demo Multi-linguaggio, ereditarietà e eccezioni</vt:lpstr>
      <vt:lpstr>Namespaces</vt:lpstr>
      <vt:lpstr>Data e XML</vt:lpstr>
      <vt:lpstr>Managed Providers</vt:lpstr>
      <vt:lpstr>Demo Sql.NET e XML</vt:lpstr>
      <vt:lpstr>Windows Forms</vt:lpstr>
      <vt:lpstr>Demo Inherited forms</vt:lpstr>
      <vt:lpstr>ASP.NET</vt:lpstr>
      <vt:lpstr>Demo Web Form e Web Services</vt:lpstr>
      <vt:lpstr>Interoperability</vt:lpstr>
      <vt:lpstr>Interoperability</vt:lpstr>
      <vt:lpstr>Demo AutoExcel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Saltarello</dc:creator>
  <cp:lastModifiedBy>Andrea Saltarello</cp:lastModifiedBy>
  <cp:revision>77</cp:revision>
  <dcterms:created xsi:type="dcterms:W3CDTF">1601-01-01T00:00:00Z</dcterms:created>
  <dcterms:modified xsi:type="dcterms:W3CDTF">2010-08-27T09:20:25Z</dcterms:modified>
</cp:coreProperties>
</file>